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Override PartName="/ppt/tags/tag3.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sldIdLst>
    <p:sldId id="256" r:id="rId3"/>
    <p:sldId id="258" r:id="rId4"/>
    <p:sldId id="260" r:id="rId5"/>
    <p:sldId id="262" r:id="rId6"/>
    <p:sldId id="263" r:id="rId7"/>
    <p:sldId id="264" r:id="rId8"/>
    <p:sldId id="261" r:id="rId9"/>
    <p:sldId id="265" r:id="rId10"/>
    <p:sldId id="267" r:id="rId11"/>
    <p:sldId id="266" r:id="rId12"/>
    <p:sldId id="268" r:id="rId13"/>
    <p:sldId id="270" r:id="rId14"/>
    <p:sldId id="269" r:id="rId15"/>
    <p:sldId id="271" r:id="rId16"/>
    <p:sldId id="259"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p:cViewPr varScale="1">
        <p:scale>
          <a:sx n="82" d="100"/>
          <a:sy n="82" d="100"/>
        </p:scale>
        <p:origin x="-102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ru-RU" smtClean="0"/>
              <a:t>Образец заголовка</a:t>
            </a:r>
            <a:endParaRPr lang="en-US"/>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ru-RU" smtClean="0"/>
              <a:t>Образец подзаголовка</a:t>
            </a:r>
            <a:endParaRPr lang="en-US"/>
          </a:p>
        </p:txBody>
      </p:sp>
      <p:sp>
        <p:nvSpPr>
          <p:cNvPr id="22532" name="Rectangle 4"/>
          <p:cNvSpPr>
            <a:spLocks noGrp="1" noChangeArrowheads="1"/>
          </p:cNvSpPr>
          <p:nvPr>
            <p:ph type="dt" sz="half" idx="2"/>
          </p:nvPr>
        </p:nvSpPr>
        <p:spPr/>
        <p:txBody>
          <a:bodyPr/>
          <a:lstStyle>
            <a:lvl1pPr>
              <a:defRPr/>
            </a:lvl1pPr>
          </a:lstStyle>
          <a:p>
            <a:endParaRPr lang="en-US"/>
          </a:p>
        </p:txBody>
      </p:sp>
      <p:sp>
        <p:nvSpPr>
          <p:cNvPr id="22533" name="Rectangle 5"/>
          <p:cNvSpPr>
            <a:spLocks noGrp="1" noChangeArrowheads="1"/>
          </p:cNvSpPr>
          <p:nvPr>
            <p:ph type="ftr" sz="quarter" idx="3"/>
          </p:nvPr>
        </p:nvSpPr>
        <p:spPr/>
        <p:txBody>
          <a:bodyPr/>
          <a:lstStyle>
            <a:lvl1pPr>
              <a:defRPr/>
            </a:lvl1pPr>
          </a:lstStyle>
          <a:p>
            <a:endParaRPr lang="en-US"/>
          </a:p>
        </p:txBody>
      </p:sp>
      <p:sp>
        <p:nvSpPr>
          <p:cNvPr id="22534" name="Rectangle 6"/>
          <p:cNvSpPr>
            <a:spLocks noGrp="1" noChangeArrowheads="1"/>
          </p:cNvSpPr>
          <p:nvPr>
            <p:ph type="sldNum" sz="quarter" idx="4"/>
          </p:nvPr>
        </p:nvSpPr>
        <p:spPr/>
        <p:txBody>
          <a:bodyPr/>
          <a:lstStyle>
            <a:lvl1pPr>
              <a:defRPr/>
            </a:lvl1pPr>
          </a:lstStyle>
          <a:p>
            <a:fld id="{771C0A9A-A812-4F5E-9D83-7EAAFB756D77}" type="slidenum">
              <a:rPr lang="en-US"/>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7A0D48F-E8F4-4782-985F-E3719096907B}" type="slidenum">
              <a:rPr lang="en-US"/>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39025" y="274638"/>
            <a:ext cx="15811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693988" y="274638"/>
            <a:ext cx="4592637"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918B624-F8A6-49C9-88AD-A43430FD1E72}" type="slidenum">
              <a:rPr lang="en-US"/>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ru-RU"/>
          </a:p>
        </p:txBody>
      </p:sp>
      <p:sp>
        <p:nvSpPr>
          <p:cNvPr id="4301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4301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43013" name="Rectangle 5"/>
          <p:cNvSpPr>
            <a:spLocks noGrp="1" noChangeArrowheads="1"/>
          </p:cNvSpPr>
          <p:nvPr>
            <p:ph type="dt" sz="half" idx="2"/>
          </p:nvPr>
        </p:nvSpPr>
        <p:spPr/>
        <p:txBody>
          <a:bodyPr/>
          <a:lstStyle>
            <a:lvl1pPr>
              <a:defRPr/>
            </a:lvl1pPr>
          </a:lstStyle>
          <a:p>
            <a:endParaRPr lang="en-US"/>
          </a:p>
        </p:txBody>
      </p:sp>
      <p:sp>
        <p:nvSpPr>
          <p:cNvPr id="43014" name="Rectangle 6"/>
          <p:cNvSpPr>
            <a:spLocks noGrp="1" noChangeArrowheads="1"/>
          </p:cNvSpPr>
          <p:nvPr>
            <p:ph type="ftr" sz="quarter" idx="3"/>
          </p:nvPr>
        </p:nvSpPr>
        <p:spPr/>
        <p:txBody>
          <a:bodyPr/>
          <a:lstStyle>
            <a:lvl1pPr>
              <a:defRPr/>
            </a:lvl1pPr>
          </a:lstStyle>
          <a:p>
            <a:endParaRPr lang="en-US"/>
          </a:p>
        </p:txBody>
      </p:sp>
      <p:sp>
        <p:nvSpPr>
          <p:cNvPr id="43015" name="Rectangle 7"/>
          <p:cNvSpPr>
            <a:spLocks noGrp="1" noChangeArrowheads="1"/>
          </p:cNvSpPr>
          <p:nvPr>
            <p:ph type="sldNum" sz="quarter" idx="4"/>
          </p:nvPr>
        </p:nvSpPr>
        <p:spPr/>
        <p:txBody>
          <a:bodyPr/>
          <a:lstStyle>
            <a:lvl1pPr>
              <a:defRPr/>
            </a:lvl1pPr>
          </a:lstStyle>
          <a:p>
            <a:fld id="{4004E01E-209D-4BD2-9C3E-8BF305E07ADA}" type="slidenum">
              <a:rPr lang="en-US"/>
              <a:pPr/>
              <a:t>‹#›</a:t>
            </a:fld>
            <a:endParaRPr 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F37D523-C553-4868-9219-6FC48FD13BAA}" type="slidenum">
              <a:rPr lang="en-US"/>
              <a:pPr/>
              <a:t>‹#›</a:t>
            </a:fld>
            <a:endParaRPr 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BF1D1533-EA1E-45AF-8F93-6C1887C52EED}" type="slidenum">
              <a:rPr lang="en-US"/>
              <a:pPr/>
              <a:t>‹#›</a:t>
            </a:fld>
            <a:endParaRPr lang="en-US"/>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D8BD5BC-1B3E-4E71-A48E-83294156A943}" type="slidenum">
              <a:rPr lang="en-US"/>
              <a:pPr/>
              <a:t>‹#›</a:t>
            </a:fld>
            <a:endParaRPr lang="en-US"/>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429B6A0E-4184-46CE-A847-155D18056950}" type="slidenum">
              <a:rPr lang="en-US"/>
              <a:pPr/>
              <a:t>‹#›</a:t>
            </a:fld>
            <a:endParaRPr lang="en-US"/>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6E5E4139-F9F3-4448-B85C-E4F605C8B11D}" type="slidenum">
              <a:rPr lang="en-US"/>
              <a:pPr/>
              <a:t>‹#›</a:t>
            </a:fld>
            <a:endParaRPr lang="en-US"/>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586F9636-AEFF-4AB6-9256-EA3475D10B6B}" type="slidenum">
              <a:rPr lang="en-US"/>
              <a:pPr/>
              <a:t>‹#›</a:t>
            </a:fld>
            <a:endParaRPr lang="en-US"/>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936D8CB7-C622-445D-9B98-DD7D35A5E657}" type="slidenum">
              <a:rPr lang="en-US"/>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2E6511DA-1E2E-452E-8EC4-BA0CD6F12304}" type="slidenum">
              <a:rPr lang="en-US"/>
              <a:pPr/>
              <a:t>‹#›</a:t>
            </a:fld>
            <a:endParaRPr 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F6010F82-2B78-43C8-8BCF-EC5386B66E96}" type="slidenum">
              <a:rPr lang="en-US"/>
              <a:pPr/>
              <a:t>‹#›</a:t>
            </a:fld>
            <a:endParaRPr lang="en-US"/>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29168812-6290-4580-AD90-92225B11623B}" type="slidenum">
              <a:rPr lang="en-US"/>
              <a:pPr/>
              <a:t>‹#›</a:t>
            </a:fld>
            <a:endParaRPr lang="en-US"/>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274638"/>
            <a:ext cx="2055813"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5613" y="274638"/>
            <a:ext cx="6018212"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B15B7C4A-99A8-4F32-A756-926C1E4322B0}" type="slidenum">
              <a:rPr lang="en-US"/>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2EFC43C4-CC4F-4B18-9052-5EF650E189A0}" type="slidenum">
              <a:rPr lang="en-US"/>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110AA523-2670-4D3A-A242-357CF42B6AD3}" type="slidenum">
              <a:rPr lang="en-US"/>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D73BEB17-209F-4AE2-85AB-FBB4B16EA18F}" type="slidenum">
              <a:rPr lang="en-US"/>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A18B39A9-299F-4CAB-9F76-A0963189892E}" type="slidenum">
              <a:rPr lang="en-US"/>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D9B06CC5-4A34-4092-8127-74F3693F1F60}" type="slidenum">
              <a:rPr lang="en-US"/>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42F914CA-5643-4EB6-AC09-78C8AFE5D4DC}" type="slidenum">
              <a:rPr lang="en-US"/>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BA8C6392-2D80-4C9A-978B-FA71B3F1BC43}" type="slidenum">
              <a:rPr lang="en-US"/>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C06A648-AA98-489B-BA19-6EF83EA8113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wipe dir="r"/>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itchFamily="34" charset="0"/>
        </a:defRPr>
      </a:lvl2pPr>
      <a:lvl3pPr algn="l" rtl="0" eaLnBrk="1" fontAlgn="base" hangingPunct="1">
        <a:spcBef>
          <a:spcPct val="0"/>
        </a:spcBef>
        <a:spcAft>
          <a:spcPct val="0"/>
        </a:spcAft>
        <a:buClr>
          <a:schemeClr val="tx1"/>
        </a:buClr>
        <a:defRPr sz="3200">
          <a:solidFill>
            <a:schemeClr val="tx1"/>
          </a:solidFill>
          <a:latin typeface="Arial" pitchFamily="34" charset="0"/>
        </a:defRPr>
      </a:lvl3pPr>
      <a:lvl4pPr algn="l" rtl="0" eaLnBrk="1" fontAlgn="base" hangingPunct="1">
        <a:spcBef>
          <a:spcPct val="0"/>
        </a:spcBef>
        <a:spcAft>
          <a:spcPct val="0"/>
        </a:spcAft>
        <a:buClr>
          <a:schemeClr val="tx1"/>
        </a:buClr>
        <a:defRPr sz="3200">
          <a:solidFill>
            <a:schemeClr val="tx1"/>
          </a:solidFill>
          <a:latin typeface="Arial" pitchFamily="34" charset="0"/>
        </a:defRPr>
      </a:lvl4pPr>
      <a:lvl5pPr algn="l" rtl="0" eaLnBrk="1" fontAlgn="base" hangingPunct="1">
        <a:spcBef>
          <a:spcPct val="0"/>
        </a:spcBef>
        <a:spcAft>
          <a:spcPct val="0"/>
        </a:spcAft>
        <a:buClr>
          <a:schemeClr val="tx1"/>
        </a:buClr>
        <a:defRPr sz="3200">
          <a:solidFill>
            <a:schemeClr val="tx1"/>
          </a:solidFill>
          <a:latin typeface="Arial" pitchFamily="34" charset="0"/>
        </a:defRPr>
      </a:lvl5pPr>
      <a:lvl6pPr marL="457200" algn="l" rtl="0" eaLnBrk="1" fontAlgn="base" hangingPunct="1">
        <a:spcBef>
          <a:spcPct val="0"/>
        </a:spcBef>
        <a:spcAft>
          <a:spcPct val="0"/>
        </a:spcAft>
        <a:buClr>
          <a:schemeClr val="tx1"/>
        </a:buClr>
        <a:defRPr sz="3200">
          <a:solidFill>
            <a:schemeClr val="tx1"/>
          </a:solidFill>
          <a:latin typeface="Arial" pitchFamily="34" charset="0"/>
        </a:defRPr>
      </a:lvl6pPr>
      <a:lvl7pPr marL="914400" algn="l" rtl="0" eaLnBrk="1" fontAlgn="base" hangingPunct="1">
        <a:spcBef>
          <a:spcPct val="0"/>
        </a:spcBef>
        <a:spcAft>
          <a:spcPct val="0"/>
        </a:spcAft>
        <a:buClr>
          <a:schemeClr val="tx1"/>
        </a:buClr>
        <a:defRPr sz="3200">
          <a:solidFill>
            <a:schemeClr val="tx1"/>
          </a:solidFill>
          <a:latin typeface="Arial" pitchFamily="34" charset="0"/>
        </a:defRPr>
      </a:lvl7pPr>
      <a:lvl8pPr marL="1371600" algn="l" rtl="0" eaLnBrk="1" fontAlgn="base" hangingPunct="1">
        <a:spcBef>
          <a:spcPct val="0"/>
        </a:spcBef>
        <a:spcAft>
          <a:spcPct val="0"/>
        </a:spcAft>
        <a:buClr>
          <a:schemeClr val="tx1"/>
        </a:buClr>
        <a:defRPr sz="3200">
          <a:solidFill>
            <a:schemeClr val="tx1"/>
          </a:solidFill>
          <a:latin typeface="Arial" pitchFamily="34" charset="0"/>
        </a:defRPr>
      </a:lvl8pPr>
      <a:lvl9pPr marL="1828800" algn="l" rtl="0" eaLnBrk="1" fontAlgn="base" hangingPunct="1">
        <a:spcBef>
          <a:spcPct val="0"/>
        </a:spcBef>
        <a:spcAft>
          <a:spcPct val="0"/>
        </a:spcAft>
        <a:buClr>
          <a:schemeClr val="tx1"/>
        </a:buClr>
        <a:defRPr sz="3200">
          <a:solidFill>
            <a:schemeClr val="tx1"/>
          </a:solidFill>
          <a:latin typeface="Arial" pitchFamily="34"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ru-RU"/>
          </a:p>
        </p:txBody>
      </p:sp>
      <p:sp>
        <p:nvSpPr>
          <p:cNvPr id="41987"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988"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8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99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199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FC56319-5C02-4508-A105-0AD3CD6197B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pitchFamily="34" charset="0"/>
        </a:defRPr>
      </a:lvl2pPr>
      <a:lvl3pPr algn="l" rtl="0" fontAlgn="base">
        <a:spcBef>
          <a:spcPct val="0"/>
        </a:spcBef>
        <a:spcAft>
          <a:spcPct val="0"/>
        </a:spcAft>
        <a:buClr>
          <a:schemeClr val="tx1"/>
        </a:buClr>
        <a:defRPr sz="3200">
          <a:solidFill>
            <a:schemeClr val="tx1"/>
          </a:solidFill>
          <a:latin typeface="Arial" pitchFamily="34" charset="0"/>
        </a:defRPr>
      </a:lvl3pPr>
      <a:lvl4pPr algn="l" rtl="0" fontAlgn="base">
        <a:spcBef>
          <a:spcPct val="0"/>
        </a:spcBef>
        <a:spcAft>
          <a:spcPct val="0"/>
        </a:spcAft>
        <a:buClr>
          <a:schemeClr val="tx1"/>
        </a:buClr>
        <a:defRPr sz="3200">
          <a:solidFill>
            <a:schemeClr val="tx1"/>
          </a:solidFill>
          <a:latin typeface="Arial" pitchFamily="34" charset="0"/>
        </a:defRPr>
      </a:lvl4pPr>
      <a:lvl5pPr algn="l" rtl="0" fontAlgn="base">
        <a:spcBef>
          <a:spcPct val="0"/>
        </a:spcBef>
        <a:spcAft>
          <a:spcPct val="0"/>
        </a:spcAft>
        <a:buClr>
          <a:schemeClr val="tx1"/>
        </a:buClr>
        <a:defRPr sz="3200">
          <a:solidFill>
            <a:schemeClr val="tx1"/>
          </a:solidFill>
          <a:latin typeface="Arial" pitchFamily="34" charset="0"/>
        </a:defRPr>
      </a:lvl5pPr>
      <a:lvl6pPr marL="457200" algn="l" rtl="0" fontAlgn="base">
        <a:spcBef>
          <a:spcPct val="0"/>
        </a:spcBef>
        <a:spcAft>
          <a:spcPct val="0"/>
        </a:spcAft>
        <a:buClr>
          <a:schemeClr val="tx1"/>
        </a:buClr>
        <a:defRPr sz="3200">
          <a:solidFill>
            <a:schemeClr val="tx1"/>
          </a:solidFill>
          <a:latin typeface="Arial" pitchFamily="34" charset="0"/>
        </a:defRPr>
      </a:lvl6pPr>
      <a:lvl7pPr marL="914400" algn="l" rtl="0" fontAlgn="base">
        <a:spcBef>
          <a:spcPct val="0"/>
        </a:spcBef>
        <a:spcAft>
          <a:spcPct val="0"/>
        </a:spcAft>
        <a:buClr>
          <a:schemeClr val="tx1"/>
        </a:buClr>
        <a:defRPr sz="3200">
          <a:solidFill>
            <a:schemeClr val="tx1"/>
          </a:solidFill>
          <a:latin typeface="Arial" pitchFamily="34" charset="0"/>
        </a:defRPr>
      </a:lvl7pPr>
      <a:lvl8pPr marL="1371600" algn="l" rtl="0" fontAlgn="base">
        <a:spcBef>
          <a:spcPct val="0"/>
        </a:spcBef>
        <a:spcAft>
          <a:spcPct val="0"/>
        </a:spcAft>
        <a:buClr>
          <a:schemeClr val="tx1"/>
        </a:buClr>
        <a:defRPr sz="3200">
          <a:solidFill>
            <a:schemeClr val="tx1"/>
          </a:solidFill>
          <a:latin typeface="Arial" pitchFamily="34" charset="0"/>
        </a:defRPr>
      </a:lvl8pPr>
      <a:lvl9pPr marL="1828800" algn="l" rtl="0" fontAlgn="base">
        <a:spcBef>
          <a:spcPct val="0"/>
        </a:spcBef>
        <a:spcAft>
          <a:spcPct val="0"/>
        </a:spcAft>
        <a:buClr>
          <a:schemeClr val="tx1"/>
        </a:buClr>
        <a:defRPr sz="3200">
          <a:solidFill>
            <a:schemeClr val="tx1"/>
          </a:solidFill>
          <a:latin typeface="Arial" pitchFamily="34"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krestiki.info/" TargetMode="External"/><Relationship Id="rId2" Type="http://schemas.openxmlformats.org/officeDocument/2006/relationships/hyperlink" Target="http://www.uzelok.in/?Istoriya_vyazaniya_kryuchkom" TargetMode="External"/><Relationship Id="rId1" Type="http://schemas.openxmlformats.org/officeDocument/2006/relationships/slideLayout" Target="../slideLayouts/slideLayout12.xml"/><Relationship Id="rId5" Type="http://schemas.openxmlformats.org/officeDocument/2006/relationships/hyperlink" Target="http://www.knitting.needle-work.ru/h_1.html" TargetMode="External"/><Relationship Id="rId4" Type="http://schemas.openxmlformats.org/officeDocument/2006/relationships/hyperlink" Target="http://moikompas.ru/compas/croche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hyperlink" Target="http://moikompas.ru/tags/vyazanie" TargetMode="External"/><Relationship Id="rId2" Type="http://schemas.openxmlformats.org/officeDocument/2006/relationships/hyperlink" Target="http://dan-de-lion.com/wp-content/gallery/crochet-school/light_hook.jpg" TargetMode="Externa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hyperlink" Target="http://dan-de-lion.com/handicraft-school/get-aquainted-crochet"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42910" y="428605"/>
            <a:ext cx="8143932" cy="1785950"/>
          </a:xfrm>
        </p:spPr>
        <p:txBody>
          <a:bodyPr/>
          <a:lstStyle/>
          <a:p>
            <a:pPr algn="ctr"/>
            <a:r>
              <a:rPr lang="ru-RU" sz="4000" b="1" dirty="0" smtClean="0">
                <a:solidFill>
                  <a:schemeClr val="accent2"/>
                </a:solidFill>
              </a:rPr>
              <a:t>Вязание крючком.</a:t>
            </a:r>
            <a:br>
              <a:rPr lang="ru-RU" sz="4000" b="1" dirty="0" smtClean="0">
                <a:solidFill>
                  <a:schemeClr val="accent2"/>
                </a:solidFill>
              </a:rPr>
            </a:br>
            <a:r>
              <a:rPr lang="ru-RU" sz="4000" b="1" dirty="0" smtClean="0">
                <a:solidFill>
                  <a:schemeClr val="accent2"/>
                </a:solidFill>
              </a:rPr>
              <a:t>Инструменты и материалы.</a:t>
            </a:r>
            <a:endParaRPr lang="ru-RU" sz="4000" b="1" dirty="0">
              <a:solidFill>
                <a:schemeClr val="accent2"/>
              </a:solidFill>
            </a:endParaRPr>
          </a:p>
        </p:txBody>
      </p:sp>
      <p:sp>
        <p:nvSpPr>
          <p:cNvPr id="46083" name="Rectangle 3"/>
          <p:cNvSpPr>
            <a:spLocks noGrp="1" noChangeArrowheads="1"/>
          </p:cNvSpPr>
          <p:nvPr>
            <p:ph type="subTitle" idx="1"/>
          </p:nvPr>
        </p:nvSpPr>
        <p:spPr>
          <a:xfrm>
            <a:off x="2051720" y="5214950"/>
            <a:ext cx="6592245" cy="950354"/>
          </a:xfrm>
        </p:spPr>
        <p:txBody>
          <a:bodyPr/>
          <a:lstStyle/>
          <a:p>
            <a:r>
              <a:rPr lang="ru-RU" sz="3600" b="1" i="1" dirty="0" smtClean="0">
                <a:solidFill>
                  <a:schemeClr val="accent6">
                    <a:lumMod val="60000"/>
                    <a:lumOff val="40000"/>
                  </a:schemeClr>
                </a:solidFill>
                <a:latin typeface="Times New Roman" pitchFamily="18" charset="0"/>
                <a:cs typeface="Times New Roman" pitchFamily="18" charset="0"/>
              </a:rPr>
              <a:t>Творческая </a:t>
            </a:r>
            <a:r>
              <a:rPr lang="ru-RU" sz="3600" b="1" i="1" dirty="0" smtClean="0">
                <a:solidFill>
                  <a:schemeClr val="accent6">
                    <a:lumMod val="60000"/>
                    <a:lumOff val="40000"/>
                  </a:schemeClr>
                </a:solidFill>
                <a:latin typeface="Times New Roman" pitchFamily="18" charset="0"/>
                <a:cs typeface="Times New Roman" pitchFamily="18" charset="0"/>
              </a:rPr>
              <a:t>мастерская </a:t>
            </a:r>
          </a:p>
          <a:p>
            <a:r>
              <a:rPr lang="ru-RU" sz="3600" b="1" i="1" dirty="0" smtClean="0">
                <a:solidFill>
                  <a:schemeClr val="accent6">
                    <a:lumMod val="60000"/>
                    <a:lumOff val="40000"/>
                  </a:schemeClr>
                </a:solidFill>
                <a:latin typeface="Times New Roman" pitchFamily="18" charset="0"/>
                <a:cs typeface="Times New Roman" pitchFamily="18" charset="0"/>
              </a:rPr>
              <a:t> «Рукодельные фантазии»</a:t>
            </a:r>
          </a:p>
          <a:p>
            <a:endParaRPr lang="ru-RU" dirty="0"/>
          </a:p>
        </p:txBody>
      </p:sp>
      <p:pic>
        <p:nvPicPr>
          <p:cNvPr id="7" name="Рисунок 6" descr="95268508.jpg"/>
          <p:cNvPicPr>
            <a:picLocks noChangeAspect="1"/>
          </p:cNvPicPr>
          <p:nvPr/>
        </p:nvPicPr>
        <p:blipFill>
          <a:blip r:embed="rId2" cstate="print"/>
          <a:stretch>
            <a:fillRect/>
          </a:stretch>
        </p:blipFill>
        <p:spPr>
          <a:xfrm>
            <a:off x="2571736" y="2214554"/>
            <a:ext cx="4344998" cy="2851405"/>
          </a:xfrm>
          <a:prstGeom prst="rect">
            <a:avLst/>
          </a:prstGeom>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6425" cy="6500834"/>
          </a:xfrm>
        </p:spPr>
        <p:txBody>
          <a:bodyPr/>
          <a:lstStyle/>
          <a:p>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400" b="1" dirty="0" smtClean="0">
                <a:solidFill>
                  <a:schemeClr val="accent2"/>
                </a:solidFill>
              </a:rPr>
              <a:t>Какой крючок вам нужно взять именно для той пряжи, из которой вы будете вязать</a:t>
            </a:r>
            <a:r>
              <a:rPr lang="ru-RU" sz="2400" b="1" dirty="0" smtClean="0"/>
              <a:t>?</a:t>
            </a:r>
            <a:r>
              <a:rPr lang="ru-RU" sz="2000" dirty="0" smtClean="0"/>
              <a:t/>
            </a:r>
            <a:br>
              <a:rPr lang="ru-RU" sz="2000" dirty="0" smtClean="0"/>
            </a:br>
            <a:r>
              <a:rPr lang="ru-RU" sz="2000" dirty="0" smtClean="0"/>
              <a:t>Тут существует несколько правил.</a:t>
            </a:r>
            <a:br>
              <a:rPr lang="ru-RU" sz="2000" dirty="0" smtClean="0"/>
            </a:br>
            <a:r>
              <a:rPr lang="ru-RU" sz="2000" dirty="0" smtClean="0"/>
              <a:t/>
            </a:r>
            <a:br>
              <a:rPr lang="ru-RU" sz="2000" dirty="0" smtClean="0"/>
            </a:br>
            <a:r>
              <a:rPr lang="ru-RU" sz="2000" dirty="0" smtClean="0"/>
              <a:t>1) </a:t>
            </a:r>
            <a:r>
              <a:rPr lang="ru-RU" sz="2000" b="1" dirty="0" smtClean="0"/>
              <a:t>Первым делом посмотрите на этикетку</a:t>
            </a:r>
            <a:r>
              <a:rPr lang="ru-RU" sz="2000" dirty="0" smtClean="0"/>
              <a:t>. На этикетках некоторые производители пряжи указывают рекомендуемый номер крючка. Для начинающих вязальщиц это удобный ориентир. Как правило, под изображением крючка стоит цифра, указывающая номер крючка.</a:t>
            </a:r>
            <a:br>
              <a:rPr lang="ru-RU" sz="2000" dirty="0" smtClean="0"/>
            </a:br>
            <a:r>
              <a:rPr lang="ru-RU" dirty="0" smtClean="0"/>
              <a:t/>
            </a:r>
            <a:br>
              <a:rPr lang="ru-RU" dirty="0" smtClean="0"/>
            </a:br>
            <a:r>
              <a:rPr lang="ru-RU" sz="2000" dirty="0" smtClean="0"/>
              <a:t>2) Крючки диаметром 2—6 мм употребляют для вязания изделий из толстой шерстяной или синтетической пряжи. Для ириса, мулине, гаруса берут более тонкий крючок (0,5—2,5 мм в диаметре).</a:t>
            </a:r>
            <a:br>
              <a:rPr lang="ru-RU" sz="2000" dirty="0" smtClean="0"/>
            </a:br>
            <a:r>
              <a:rPr lang="ru-RU" sz="2000" dirty="0" smtClean="0"/>
              <a:t/>
            </a:r>
            <a:br>
              <a:rPr lang="ru-RU" sz="2000" dirty="0" smtClean="0"/>
            </a:br>
            <a:r>
              <a:rPr lang="ru-RU" sz="2000" dirty="0" smtClean="0"/>
              <a:t>3) </a:t>
            </a:r>
            <a:r>
              <a:rPr lang="ru-RU" sz="2000" b="1" dirty="0" smtClean="0"/>
              <a:t>Правильное соотношение</a:t>
            </a:r>
            <a:r>
              <a:rPr lang="ru-RU" sz="2000" dirty="0" smtClean="0"/>
              <a:t> — толщина крючка должна быть почти в два раза больше толщины нитки. Чем толще пряжа, тем толще должен быть крючок.</a:t>
            </a:r>
            <a:br>
              <a:rPr lang="ru-RU" sz="2000" dirty="0" smtClean="0"/>
            </a:br>
            <a:endParaRPr lang="ru-RU" sz="2000"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5612" y="357167"/>
            <a:ext cx="8402667" cy="1571635"/>
          </a:xfrm>
        </p:spPr>
        <p:txBody>
          <a:bodyPr/>
          <a:lstStyle/>
          <a:p>
            <a:pPr algn="ctr"/>
            <a:r>
              <a:rPr lang="ru-RU" b="1" dirty="0" smtClean="0"/>
              <a:t/>
            </a:r>
            <a:br>
              <a:rPr lang="ru-RU" b="1" dirty="0" smtClean="0"/>
            </a:br>
            <a:r>
              <a:rPr lang="ru-RU" dirty="0" smtClean="0"/>
              <a:t/>
            </a:r>
            <a:br>
              <a:rPr lang="ru-RU" dirty="0" smtClean="0"/>
            </a:br>
            <a:r>
              <a:rPr lang="ru-RU" b="1" dirty="0" smtClean="0">
                <a:solidFill>
                  <a:schemeClr val="accent2"/>
                </a:solidFill>
              </a:rPr>
              <a:t>Как держать крючок?</a:t>
            </a:r>
            <a:br>
              <a:rPr lang="ru-RU" b="1" dirty="0" smtClean="0">
                <a:solidFill>
                  <a:schemeClr val="accent2"/>
                </a:solidFill>
              </a:rPr>
            </a:br>
            <a:r>
              <a:rPr lang="ru-RU" dirty="0" smtClean="0">
                <a:solidFill>
                  <a:schemeClr val="accent2"/>
                </a:solidFill>
              </a:rPr>
              <a:t/>
            </a:r>
            <a:br>
              <a:rPr lang="ru-RU" dirty="0" smtClean="0">
                <a:solidFill>
                  <a:schemeClr val="accent2"/>
                </a:solidFill>
              </a:rPr>
            </a:br>
            <a:endParaRPr lang="ru-RU" dirty="0">
              <a:solidFill>
                <a:schemeClr val="accent2"/>
              </a:solidFill>
            </a:endParaRPr>
          </a:p>
        </p:txBody>
      </p:sp>
      <p:sp>
        <p:nvSpPr>
          <p:cNvPr id="3" name="Подзаголовок 2"/>
          <p:cNvSpPr>
            <a:spLocks noGrp="1"/>
          </p:cNvSpPr>
          <p:nvPr>
            <p:ph type="subTitle" idx="1"/>
          </p:nvPr>
        </p:nvSpPr>
        <p:spPr>
          <a:xfrm>
            <a:off x="455612" y="1000108"/>
            <a:ext cx="8331230" cy="1285884"/>
          </a:xfrm>
        </p:spPr>
        <p:txBody>
          <a:bodyPr/>
          <a:lstStyle/>
          <a:p>
            <a:r>
              <a:rPr lang="ru-RU" dirty="0" smtClean="0"/>
              <a:t>Самое важное в вязании - это научиться держать инструмент. Существует 2 способа как надо держать крючок.</a:t>
            </a:r>
            <a:endParaRPr lang="ru-RU" dirty="0"/>
          </a:p>
        </p:txBody>
      </p:sp>
      <p:pic>
        <p:nvPicPr>
          <p:cNvPr id="4" name="Рисунок 3" descr="crl1-01.jpg"/>
          <p:cNvPicPr>
            <a:picLocks noChangeAspect="1"/>
          </p:cNvPicPr>
          <p:nvPr/>
        </p:nvPicPr>
        <p:blipFill>
          <a:blip r:embed="rId2" cstate="print"/>
          <a:stretch>
            <a:fillRect/>
          </a:stretch>
        </p:blipFill>
        <p:spPr>
          <a:xfrm>
            <a:off x="2643174" y="2357430"/>
            <a:ext cx="3657600" cy="3864864"/>
          </a:xfrm>
          <a:prstGeom prst="rect">
            <a:avLst/>
          </a:prstGeom>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7686" y="857232"/>
            <a:ext cx="4395790" cy="5154626"/>
          </a:xfrm>
        </p:spPr>
        <p:txBody>
          <a:bodyPr/>
          <a:lstStyle/>
          <a:p>
            <a:r>
              <a:rPr lang="ru-RU" sz="2000" dirty="0" smtClean="0"/>
              <a:t/>
            </a:r>
            <a:br>
              <a:rPr lang="ru-RU" sz="2000" dirty="0" smtClean="0"/>
            </a:br>
            <a:r>
              <a:rPr lang="ru-RU" sz="2000" dirty="0" smtClean="0"/>
              <a:t>Для образования 1-й петли крючок поворачивают бородкой влево и вводят под нитку от себя. Крючок с ниткой поворачивают вокруг нитки против часовой стрелки, на крючке образуется петля. Эту петлю придерживают большим и средним пальцем в месте, где она перекрутилась. Крючок поворачивают бородкой влево, захватывают нить и протягивают в петлю, которая находится на крючке (</a:t>
            </a:r>
            <a:r>
              <a:rPr lang="ru-RU" sz="2000" dirty="0" smtClean="0"/>
              <a:t>рис. а</a:t>
            </a:r>
            <a:r>
              <a:rPr lang="ru-RU" sz="2000" dirty="0" smtClean="0"/>
              <a:t>). Большой палец отнимают и, придерживая конец нитки, затягивают узел. </a:t>
            </a:r>
            <a:endParaRPr lang="ru-RU" sz="2000" dirty="0"/>
          </a:p>
        </p:txBody>
      </p:sp>
      <p:pic>
        <p:nvPicPr>
          <p:cNvPr id="3" name="Рисунок 2" descr="h_2.gif"/>
          <p:cNvPicPr>
            <a:picLocks noChangeAspect="1"/>
          </p:cNvPicPr>
          <p:nvPr/>
        </p:nvPicPr>
        <p:blipFill>
          <a:blip r:embed="rId2" cstate="print"/>
          <a:stretch>
            <a:fillRect/>
          </a:stretch>
        </p:blipFill>
        <p:spPr>
          <a:xfrm>
            <a:off x="857225" y="1857364"/>
            <a:ext cx="2643206" cy="2296985"/>
          </a:xfrm>
          <a:prstGeom prst="rect">
            <a:avLst/>
          </a:prstGeom>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5612" y="0"/>
            <a:ext cx="8331229" cy="1214422"/>
          </a:xfrm>
        </p:spPr>
        <p:txBody>
          <a:bodyPr/>
          <a:lstStyle/>
          <a:p>
            <a:pPr algn="ctr"/>
            <a:r>
              <a:rPr lang="ru-RU" b="1" dirty="0" smtClean="0"/>
              <a:t/>
            </a:r>
            <a:br>
              <a:rPr lang="ru-RU" b="1" dirty="0" smtClean="0"/>
            </a:br>
            <a:r>
              <a:rPr lang="ru-RU" b="1" dirty="0"/>
              <a:t/>
            </a:r>
            <a:br>
              <a:rPr lang="ru-RU" b="1" dirty="0"/>
            </a:br>
            <a:r>
              <a:rPr lang="ru-RU" b="1" dirty="0" smtClean="0"/>
              <a:t/>
            </a:r>
            <a:br>
              <a:rPr lang="ru-RU" b="1" dirty="0" smtClean="0"/>
            </a:br>
            <a:r>
              <a:rPr lang="ru-RU" b="1" dirty="0"/>
              <a:t/>
            </a:r>
            <a:br>
              <a:rPr lang="ru-RU" b="1" dirty="0"/>
            </a:br>
            <a:r>
              <a:rPr lang="ru-RU" b="1" dirty="0" smtClean="0">
                <a:solidFill>
                  <a:schemeClr val="accent2"/>
                </a:solidFill>
              </a:rPr>
              <a:t>Воздушная петля</a:t>
            </a:r>
            <a:br>
              <a:rPr lang="ru-RU" b="1" dirty="0" smtClean="0">
                <a:solidFill>
                  <a:schemeClr val="accent2"/>
                </a:solidFill>
              </a:rPr>
            </a:br>
            <a:endParaRPr lang="ru-RU" dirty="0">
              <a:solidFill>
                <a:schemeClr val="accent2"/>
              </a:solidFill>
            </a:endParaRPr>
          </a:p>
        </p:txBody>
      </p:sp>
      <p:sp>
        <p:nvSpPr>
          <p:cNvPr id="3" name="Подзаголовок 2"/>
          <p:cNvSpPr>
            <a:spLocks noGrp="1"/>
          </p:cNvSpPr>
          <p:nvPr>
            <p:ph type="subTitle" idx="1"/>
          </p:nvPr>
        </p:nvSpPr>
        <p:spPr>
          <a:xfrm>
            <a:off x="3000364" y="857232"/>
            <a:ext cx="6143636" cy="6000768"/>
          </a:xfrm>
        </p:spPr>
        <p:txBody>
          <a:bodyPr/>
          <a:lstStyle/>
          <a:p>
            <a:r>
              <a:rPr lang="ru-RU" sz="2000" dirty="0" smtClean="0"/>
              <a:t>При работе крючком воздушные петли </a:t>
            </a:r>
            <a:r>
              <a:rPr lang="ru-RU" sz="2000" i="1" dirty="0" smtClean="0"/>
              <a:t>(в.п.)</a:t>
            </a:r>
            <a:r>
              <a:rPr lang="ru-RU" sz="2000" dirty="0" smtClean="0"/>
              <a:t> образуют основу для вязания первого ряда. Они также используются в узорах, ажурном вязании или для поворота, то есть перехода при вязании от одного ряда к другому.</a:t>
            </a:r>
            <a:r>
              <a:rPr lang="ru-RU" dirty="0" smtClean="0"/>
              <a:t/>
            </a:r>
            <a:br>
              <a:rPr lang="ru-RU" dirty="0" smtClean="0"/>
            </a:br>
            <a:r>
              <a:rPr lang="ru-RU" sz="2000" b="1" u="sng" dirty="0" smtClean="0"/>
              <a:t>Техника вязания воздушной петли</a:t>
            </a:r>
            <a:br>
              <a:rPr lang="ru-RU" sz="2000" b="1" u="sng" dirty="0" smtClean="0"/>
            </a:br>
            <a:r>
              <a:rPr lang="ru-RU" sz="2000" b="1" dirty="0" smtClean="0"/>
              <a:t>1</a:t>
            </a:r>
            <a:r>
              <a:rPr lang="ru-RU" sz="2000" dirty="0" smtClean="0"/>
              <a:t>. Сделайте первую петлю. Проденьте крючок в получившуюся петлю справа налево, захватите рабочую нить. Протяните ее в узел. На крючке получилась новая петля. Потяните за рабочую нить и за конец нити, затягивая узел у основания петли. </a:t>
            </a:r>
            <a:br>
              <a:rPr lang="ru-RU" sz="2000" dirty="0" smtClean="0"/>
            </a:br>
            <a:r>
              <a:rPr lang="ru-RU" sz="2000" b="1" dirty="0" smtClean="0"/>
              <a:t>2</a:t>
            </a:r>
            <a:r>
              <a:rPr lang="ru-RU" sz="2000" dirty="0" smtClean="0"/>
              <a:t>. Держите крючок в правой руке, рабочую нить - в левой руке. Подцепите крючком рабочую нить в направлении на себя и протяните ее через петлю на крючке (как на рисунке).</a:t>
            </a:r>
            <a:br>
              <a:rPr lang="ru-RU" sz="2000" dirty="0" smtClean="0"/>
            </a:br>
            <a:r>
              <a:rPr lang="ru-RU" sz="2000" b="1" dirty="0" smtClean="0"/>
              <a:t>3</a:t>
            </a:r>
            <a:r>
              <a:rPr lang="ru-RU" sz="2000" dirty="0" smtClean="0"/>
              <a:t>. Повторяйте, пока цепочка из воздушных петель не достигнет необходимой длины</a:t>
            </a:r>
          </a:p>
          <a:p>
            <a:endParaRPr lang="ru-RU" dirty="0"/>
          </a:p>
        </p:txBody>
      </p:sp>
      <p:pic>
        <p:nvPicPr>
          <p:cNvPr id="4" name="Рисунок 3" descr="crochetchain.jpg"/>
          <p:cNvPicPr>
            <a:picLocks noChangeAspect="1"/>
          </p:cNvPicPr>
          <p:nvPr/>
        </p:nvPicPr>
        <p:blipFill>
          <a:blip r:embed="rId2" cstate="print"/>
          <a:stretch>
            <a:fillRect/>
          </a:stretch>
        </p:blipFill>
        <p:spPr>
          <a:xfrm>
            <a:off x="142844" y="1428736"/>
            <a:ext cx="2857500" cy="3371850"/>
          </a:xfrm>
          <a:prstGeom prst="rect">
            <a:avLst/>
          </a:prstGeom>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274638"/>
            <a:ext cx="9020175" cy="939784"/>
          </a:xfrm>
        </p:spPr>
        <p:txBody>
          <a:bodyPr/>
          <a:lstStyle/>
          <a:p>
            <a:pPr algn="ctr"/>
            <a:r>
              <a:rPr lang="ru-RU" altLang="ru-RU" sz="3600" dirty="0" smtClean="0"/>
              <a:t>Закрепление пройденного материала</a:t>
            </a:r>
            <a:endParaRPr lang="ru-RU" sz="3600" b="1" dirty="0">
              <a:solidFill>
                <a:schemeClr val="accent2"/>
              </a:solidFill>
            </a:endParaRPr>
          </a:p>
        </p:txBody>
      </p:sp>
      <p:sp>
        <p:nvSpPr>
          <p:cNvPr id="47107" name="Rectangle 3"/>
          <p:cNvSpPr>
            <a:spLocks noGrp="1" noChangeArrowheads="1"/>
          </p:cNvSpPr>
          <p:nvPr>
            <p:ph type="body" idx="1"/>
          </p:nvPr>
        </p:nvSpPr>
        <p:spPr>
          <a:xfrm>
            <a:off x="285720" y="1600200"/>
            <a:ext cx="8734455" cy="4525963"/>
          </a:xfrm>
        </p:spPr>
        <p:txBody>
          <a:bodyPr/>
          <a:lstStyle/>
          <a:p>
            <a:pPr eaLnBrk="1" hangingPunct="1"/>
            <a:r>
              <a:rPr lang="ru-RU" altLang="ru-RU" sz="2800" dirty="0" smtClean="0"/>
              <a:t>Какие виды женского рукоделия вы знаете?</a:t>
            </a:r>
          </a:p>
          <a:p>
            <a:pPr eaLnBrk="1" hangingPunct="1"/>
            <a:r>
              <a:rPr lang="ru-RU" altLang="ru-RU" sz="2800" dirty="0" smtClean="0"/>
              <a:t>Когда зародилось вязание</a:t>
            </a:r>
            <a:r>
              <a:rPr lang="ru-RU" altLang="ru-RU" sz="2800" dirty="0" smtClean="0"/>
              <a:t>?</a:t>
            </a:r>
          </a:p>
          <a:p>
            <a:r>
              <a:rPr lang="ru-RU" altLang="ru-RU" sz="2800" dirty="0" smtClean="0"/>
              <a:t>Как подбирают крючки к будущему </a:t>
            </a:r>
            <a:r>
              <a:rPr lang="ru-RU" altLang="ru-RU" sz="2800" smtClean="0"/>
              <a:t>вязанию</a:t>
            </a:r>
            <a:r>
              <a:rPr lang="ru-RU" altLang="ru-RU" sz="2800" smtClean="0"/>
              <a:t>?</a:t>
            </a:r>
            <a:endParaRPr lang="ru-RU" altLang="ru-RU" sz="2800" dirty="0" smtClean="0"/>
          </a:p>
          <a:p>
            <a:pPr eaLnBrk="1" hangingPunct="1"/>
            <a:r>
              <a:rPr lang="ru-RU" altLang="ru-RU" sz="2800" dirty="0" smtClean="0"/>
              <a:t>Является ли ручное вязание в современной жизни популярным, или оно утратило актуальность? </a:t>
            </a:r>
            <a:endParaRPr lang="ru-RU" altLang="ru-RU" sz="2800" dirty="0" smtClean="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55612" y="428605"/>
            <a:ext cx="8188353" cy="1071569"/>
          </a:xfrm>
        </p:spPr>
        <p:txBody>
          <a:bodyPr/>
          <a:lstStyle/>
          <a:p>
            <a:pPr algn="ctr"/>
            <a:r>
              <a:rPr lang="ru-RU" b="1" dirty="0" smtClean="0">
                <a:solidFill>
                  <a:schemeClr val="accent2"/>
                </a:solidFill>
              </a:rPr>
              <a:t>Ресурсы</a:t>
            </a:r>
            <a:endParaRPr lang="ru-RU" b="1" dirty="0">
              <a:solidFill>
                <a:schemeClr val="accent2"/>
              </a:solidFill>
            </a:endParaRPr>
          </a:p>
        </p:txBody>
      </p:sp>
      <p:sp>
        <p:nvSpPr>
          <p:cNvPr id="49155" name="Rectangle 3"/>
          <p:cNvSpPr>
            <a:spLocks noGrp="1" noChangeArrowheads="1"/>
          </p:cNvSpPr>
          <p:nvPr>
            <p:ph type="subTitle" idx="1"/>
          </p:nvPr>
        </p:nvSpPr>
        <p:spPr>
          <a:xfrm>
            <a:off x="455612" y="1785926"/>
            <a:ext cx="8045477" cy="3852874"/>
          </a:xfrm>
        </p:spPr>
        <p:txBody>
          <a:bodyPr/>
          <a:lstStyle/>
          <a:p>
            <a:endParaRPr lang="ru-RU" dirty="0" smtClean="0"/>
          </a:p>
          <a:p>
            <a:r>
              <a:rPr lang="en-US" dirty="0" smtClean="0">
                <a:hlinkClick r:id="rId2"/>
              </a:rPr>
              <a:t>http://www.uzelok.in/?Istoriya_vyazaniya_kryuchkom</a:t>
            </a:r>
            <a:endParaRPr lang="ru-RU" dirty="0" smtClean="0"/>
          </a:p>
          <a:p>
            <a:r>
              <a:rPr lang="en-US" dirty="0" smtClean="0">
                <a:hlinkClick r:id="rId3"/>
              </a:rPr>
              <a:t>http://www.krestiki.info/</a:t>
            </a:r>
            <a:endParaRPr lang="ru-RU" dirty="0" smtClean="0"/>
          </a:p>
          <a:p>
            <a:r>
              <a:rPr lang="en-US" dirty="0" smtClean="0">
                <a:hlinkClick r:id="rId4"/>
              </a:rPr>
              <a:t>http://moikompas.ru/compas/crochet</a:t>
            </a:r>
            <a:r>
              <a:rPr lang="ru-RU" dirty="0" smtClean="0"/>
              <a:t> </a:t>
            </a:r>
          </a:p>
          <a:p>
            <a:r>
              <a:rPr lang="en-US" dirty="0" smtClean="0">
                <a:hlinkClick r:id="rId5"/>
              </a:rPr>
              <a:t>http://www.knitting.needle-work.ru/h_1.html</a:t>
            </a:r>
            <a:r>
              <a:rPr lang="ru-RU" dirty="0" smtClean="0"/>
              <a:t> </a:t>
            </a:r>
            <a:endParaRPr lang="ru-RU"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ctrTitle"/>
          </p:nvPr>
        </p:nvSpPr>
        <p:spPr>
          <a:xfrm>
            <a:off x="500034" y="428604"/>
            <a:ext cx="8259791" cy="785817"/>
          </a:xfrm>
        </p:spPr>
        <p:txBody>
          <a:bodyPr/>
          <a:lstStyle/>
          <a:p>
            <a:pPr algn="ctr"/>
            <a:r>
              <a:rPr lang="ru-RU" sz="3600" b="1" dirty="0" smtClean="0">
                <a:solidFill>
                  <a:schemeClr val="accent2"/>
                </a:solidFill>
              </a:rPr>
              <a:t>История вязания</a:t>
            </a:r>
            <a:endParaRPr lang="ru-RU" sz="3600" b="1" dirty="0">
              <a:solidFill>
                <a:schemeClr val="accent2"/>
              </a:solidFill>
            </a:endParaRPr>
          </a:p>
        </p:txBody>
      </p:sp>
      <p:sp>
        <p:nvSpPr>
          <p:cNvPr id="48133" name="Rectangle 5"/>
          <p:cNvSpPr>
            <a:spLocks noGrp="1" noChangeArrowheads="1"/>
          </p:cNvSpPr>
          <p:nvPr>
            <p:ph type="subTitle" idx="1"/>
          </p:nvPr>
        </p:nvSpPr>
        <p:spPr>
          <a:xfrm>
            <a:off x="4143372" y="1214422"/>
            <a:ext cx="4857784" cy="4929222"/>
          </a:xfrm>
        </p:spPr>
        <p:txBody>
          <a:bodyPr/>
          <a:lstStyle/>
          <a:p>
            <a:r>
              <a:rPr lang="ru-RU" sz="1800" dirty="0" smtClean="0"/>
              <a:t>Издавна, стараясь украсить свой дом, разнообразить быт, люди стремились использовать самые простые материалы для сочетания несложных форм и средств с неприхотливыми узорами, достигнув при этом высокого мастерства. Ручное вязание изначально появилось как простая утилитарная необходимость, в дальнейшем превратилось в настоящее искусство. </a:t>
            </a:r>
            <a:br>
              <a:rPr lang="ru-RU" sz="1800" dirty="0" smtClean="0"/>
            </a:br>
            <a:r>
              <a:rPr lang="ru-RU" sz="1800" dirty="0" smtClean="0"/>
              <a:t>Кто и когда придумал первую петельку, никто не знает, но уже давно известно, что родилась эта чудо-петелька задолго до нашей эры. В Египте в одной из гробниц найдена детская вязаная туфелька, археологи установили, что ей более четырех тысяч лет. А уже в начале нашей эры техника и принципы вязания находились на очень высоком уровне.</a:t>
            </a:r>
            <a:r>
              <a:rPr lang="ru-RU" dirty="0" smtClean="0"/>
              <a:t/>
            </a:r>
            <a:br>
              <a:rPr lang="ru-RU" dirty="0" smtClean="0"/>
            </a:br>
            <a:endParaRPr lang="ru-RU" sz="1800" dirty="0"/>
          </a:p>
        </p:txBody>
      </p:sp>
      <p:pic>
        <p:nvPicPr>
          <p:cNvPr id="6" name="Рисунок 5" descr="AG4DT3.jpg"/>
          <p:cNvPicPr>
            <a:picLocks noChangeAspect="1"/>
          </p:cNvPicPr>
          <p:nvPr/>
        </p:nvPicPr>
        <p:blipFill>
          <a:blip r:embed="rId2" cstate="print"/>
          <a:stretch>
            <a:fillRect/>
          </a:stretch>
        </p:blipFill>
        <p:spPr>
          <a:xfrm>
            <a:off x="285720" y="1571612"/>
            <a:ext cx="3810000" cy="4000500"/>
          </a:xfrm>
          <a:prstGeom prst="rect">
            <a:avLst/>
          </a:prstGeom>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6425" cy="5143536"/>
          </a:xfrm>
        </p:spPr>
        <p:txBody>
          <a:bodyPr/>
          <a:lstStyle/>
          <a:p>
            <a:r>
              <a:rPr lang="ru-RU" sz="2400" dirty="0" smtClean="0"/>
              <a:t>Интересно, что вязание сначала было мужским ремеслом, и мужчины</a:t>
            </a:r>
            <a:br>
              <a:rPr lang="ru-RU" sz="2400" dirty="0" smtClean="0"/>
            </a:br>
            <a:r>
              <a:rPr lang="ru-RU" sz="2400" dirty="0" smtClean="0"/>
              <a:t>боролись с женской конкуренцией специальными договорами. В 1612 году Пражские чулочники заявили, что под страхом денежного взыскания не примут на работу ни одной женщины! Лишь позднее, когда вязание  широко распространилось, им стали заниматься прежде всего женщины. И все равно мужчины не потеряли интереса к вязанию. В 1946 году национальный американский конкурс по вязанию крючком выиграл мужчина, а приз - Золотой крючок - ему вручала лично Эсте </a:t>
            </a:r>
            <a:r>
              <a:rPr lang="ru-RU" sz="2400" dirty="0" err="1" smtClean="0"/>
              <a:t>Лаудер</a:t>
            </a:r>
            <a:r>
              <a:rPr lang="ru-RU" sz="2400" dirty="0" smtClean="0"/>
              <a:t>.</a:t>
            </a:r>
            <a:endParaRPr lang="ru-RU" sz="2400"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613" y="274638"/>
            <a:ext cx="8226425" cy="939784"/>
          </a:xfrm>
        </p:spPr>
        <p:txBody>
          <a:bodyPr/>
          <a:lstStyle/>
          <a:p>
            <a:pPr algn="ctr"/>
            <a:r>
              <a:rPr lang="ru-RU" b="1" dirty="0" smtClean="0">
                <a:solidFill>
                  <a:schemeClr val="accent2"/>
                </a:solidFill>
              </a:rPr>
              <a:t>Что можно связать крючком?</a:t>
            </a:r>
            <a:endParaRPr lang="ru-RU" b="1" dirty="0">
              <a:solidFill>
                <a:schemeClr val="accent2"/>
              </a:solidFill>
            </a:endParaRPr>
          </a:p>
        </p:txBody>
      </p:sp>
      <p:pic>
        <p:nvPicPr>
          <p:cNvPr id="3" name="Picture 5" descr="Копия 100_0746"/>
          <p:cNvPicPr>
            <a:picLocks noChangeAspect="1" noChangeArrowheads="1"/>
          </p:cNvPicPr>
          <p:nvPr/>
        </p:nvPicPr>
        <p:blipFill>
          <a:blip r:embed="rId2" cstate="print"/>
          <a:srcRect/>
          <a:stretch>
            <a:fillRect/>
          </a:stretch>
        </p:blipFill>
        <p:spPr bwMode="auto">
          <a:xfrm>
            <a:off x="357158" y="1428736"/>
            <a:ext cx="3722688" cy="4708525"/>
          </a:xfrm>
          <a:prstGeom prst="rect">
            <a:avLst/>
          </a:prstGeom>
          <a:noFill/>
        </p:spPr>
      </p:pic>
      <p:pic>
        <p:nvPicPr>
          <p:cNvPr id="4" name="Picture 6" descr="100_0749"/>
          <p:cNvPicPr>
            <a:picLocks noChangeAspect="1" noChangeArrowheads="1"/>
          </p:cNvPicPr>
          <p:nvPr/>
        </p:nvPicPr>
        <p:blipFill>
          <a:blip r:embed="rId3" cstate="print"/>
          <a:srcRect/>
          <a:stretch>
            <a:fillRect/>
          </a:stretch>
        </p:blipFill>
        <p:spPr bwMode="auto">
          <a:xfrm>
            <a:off x="4786314" y="1357297"/>
            <a:ext cx="3143272" cy="2321691"/>
          </a:xfrm>
          <a:prstGeom prst="rect">
            <a:avLst/>
          </a:prstGeom>
          <a:noFill/>
        </p:spPr>
      </p:pic>
      <p:pic>
        <p:nvPicPr>
          <p:cNvPr id="5" name="Picture 4" descr="000_0002"/>
          <p:cNvPicPr>
            <a:picLocks noChangeAspect="1" noChangeArrowheads="1"/>
          </p:cNvPicPr>
          <p:nvPr/>
        </p:nvPicPr>
        <p:blipFill>
          <a:blip r:embed="rId4" cstate="print"/>
          <a:srcRect/>
          <a:stretch>
            <a:fillRect/>
          </a:stretch>
        </p:blipFill>
        <p:spPr bwMode="auto">
          <a:xfrm>
            <a:off x="4714876" y="3929066"/>
            <a:ext cx="3319456" cy="2489592"/>
          </a:xfrm>
          <a:prstGeom prst="rect">
            <a:avLst/>
          </a:prstGeom>
          <a:noFill/>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78"/>
          <p:cNvPicPr>
            <a:picLocks noChangeAspect="1" noChangeArrowheads="1"/>
          </p:cNvPicPr>
          <p:nvPr/>
        </p:nvPicPr>
        <p:blipFill>
          <a:blip r:embed="rId2" cstate="print"/>
          <a:srcRect/>
          <a:stretch>
            <a:fillRect/>
          </a:stretch>
        </p:blipFill>
        <p:spPr bwMode="auto">
          <a:xfrm>
            <a:off x="500034" y="428604"/>
            <a:ext cx="3748168" cy="2811459"/>
          </a:xfrm>
          <a:prstGeom prst="rect">
            <a:avLst/>
          </a:prstGeom>
          <a:noFill/>
        </p:spPr>
      </p:pic>
      <p:pic>
        <p:nvPicPr>
          <p:cNvPr id="3" name="Picture 6" descr="100_0273"/>
          <p:cNvPicPr>
            <a:picLocks noChangeAspect="1" noChangeArrowheads="1"/>
          </p:cNvPicPr>
          <p:nvPr/>
        </p:nvPicPr>
        <p:blipFill>
          <a:blip r:embed="rId3" cstate="print"/>
          <a:srcRect/>
          <a:stretch>
            <a:fillRect/>
          </a:stretch>
        </p:blipFill>
        <p:spPr bwMode="auto">
          <a:xfrm>
            <a:off x="4714876" y="428604"/>
            <a:ext cx="3714776" cy="2786379"/>
          </a:xfrm>
          <a:prstGeom prst="rect">
            <a:avLst/>
          </a:prstGeom>
          <a:noFill/>
        </p:spPr>
      </p:pic>
      <p:pic>
        <p:nvPicPr>
          <p:cNvPr id="5" name="Picture 4" descr="81"/>
          <p:cNvPicPr>
            <a:picLocks noChangeAspect="1" noChangeArrowheads="1"/>
          </p:cNvPicPr>
          <p:nvPr/>
        </p:nvPicPr>
        <p:blipFill>
          <a:blip r:embed="rId4" cstate="print"/>
          <a:srcRect/>
          <a:stretch>
            <a:fillRect/>
          </a:stretch>
        </p:blipFill>
        <p:spPr bwMode="auto">
          <a:xfrm>
            <a:off x="142844" y="3500438"/>
            <a:ext cx="4321175" cy="3240087"/>
          </a:xfrm>
          <a:prstGeom prst="rect">
            <a:avLst/>
          </a:prstGeom>
          <a:noFill/>
        </p:spPr>
      </p:pic>
      <p:pic>
        <p:nvPicPr>
          <p:cNvPr id="6" name="Picture 7" descr="Копия 35"/>
          <p:cNvPicPr>
            <a:picLocks noChangeAspect="1" noChangeArrowheads="1"/>
          </p:cNvPicPr>
          <p:nvPr/>
        </p:nvPicPr>
        <p:blipFill>
          <a:blip r:embed="rId5" cstate="print"/>
          <a:srcRect/>
          <a:stretch>
            <a:fillRect/>
          </a:stretch>
        </p:blipFill>
        <p:spPr bwMode="auto">
          <a:xfrm>
            <a:off x="4500562" y="3357562"/>
            <a:ext cx="4440309" cy="3330576"/>
          </a:xfrm>
          <a:prstGeom prst="rect">
            <a:avLst/>
          </a:prstGeom>
          <a:noFill/>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00_0975.JPG"/>
          <p:cNvPicPr>
            <a:picLocks noChangeAspect="1"/>
          </p:cNvPicPr>
          <p:nvPr/>
        </p:nvPicPr>
        <p:blipFill>
          <a:blip r:embed="rId2" cstate="print"/>
          <a:stretch>
            <a:fillRect/>
          </a:stretch>
        </p:blipFill>
        <p:spPr>
          <a:xfrm>
            <a:off x="285720" y="357166"/>
            <a:ext cx="4213322" cy="3000396"/>
          </a:xfrm>
          <a:prstGeom prst="rect">
            <a:avLst/>
          </a:prstGeom>
        </p:spPr>
      </p:pic>
      <p:pic>
        <p:nvPicPr>
          <p:cNvPr id="3" name="Рисунок 2" descr="100_1395.JPG"/>
          <p:cNvPicPr>
            <a:picLocks noChangeAspect="1"/>
          </p:cNvPicPr>
          <p:nvPr/>
        </p:nvPicPr>
        <p:blipFill>
          <a:blip r:embed="rId3" cstate="print"/>
          <a:stretch>
            <a:fillRect/>
          </a:stretch>
        </p:blipFill>
        <p:spPr>
          <a:xfrm>
            <a:off x="4714876" y="357166"/>
            <a:ext cx="4143404" cy="3107553"/>
          </a:xfrm>
          <a:prstGeom prst="rect">
            <a:avLst/>
          </a:prstGeom>
        </p:spPr>
      </p:pic>
      <p:pic>
        <p:nvPicPr>
          <p:cNvPr id="4" name="Рисунок 3" descr="100_1584.JPG"/>
          <p:cNvPicPr>
            <a:picLocks noChangeAspect="1"/>
          </p:cNvPicPr>
          <p:nvPr/>
        </p:nvPicPr>
        <p:blipFill>
          <a:blip r:embed="rId4" cstate="print"/>
          <a:stretch>
            <a:fillRect/>
          </a:stretch>
        </p:blipFill>
        <p:spPr>
          <a:xfrm>
            <a:off x="571472" y="3643314"/>
            <a:ext cx="3429024" cy="2571768"/>
          </a:xfrm>
          <a:prstGeom prst="rect">
            <a:avLst/>
          </a:prstGeom>
        </p:spPr>
      </p:pic>
      <p:pic>
        <p:nvPicPr>
          <p:cNvPr id="5" name="Рисунок 4" descr="100_1596.JPG"/>
          <p:cNvPicPr>
            <a:picLocks noChangeAspect="1"/>
          </p:cNvPicPr>
          <p:nvPr/>
        </p:nvPicPr>
        <p:blipFill>
          <a:blip r:embed="rId5" cstate="print"/>
          <a:stretch>
            <a:fillRect/>
          </a:stretch>
        </p:blipFill>
        <p:spPr>
          <a:xfrm>
            <a:off x="5143504" y="3786190"/>
            <a:ext cx="3143272" cy="2357454"/>
          </a:xfrm>
          <a:prstGeom prst="rect">
            <a:avLst/>
          </a:prstGeom>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5612" y="357167"/>
            <a:ext cx="8474105" cy="1000131"/>
          </a:xfrm>
        </p:spPr>
        <p:txBody>
          <a:bodyPr/>
          <a:lstStyle/>
          <a:p>
            <a:pPr algn="ctr"/>
            <a:r>
              <a:rPr lang="ru-RU" b="1" dirty="0" smtClean="0">
                <a:solidFill>
                  <a:schemeClr val="accent2"/>
                </a:solidFill>
              </a:rPr>
              <a:t>Материалы и инструменты</a:t>
            </a:r>
            <a:endParaRPr lang="ru-RU" b="1" dirty="0">
              <a:solidFill>
                <a:schemeClr val="accent2"/>
              </a:solidFill>
            </a:endParaRPr>
          </a:p>
        </p:txBody>
      </p:sp>
      <p:sp>
        <p:nvSpPr>
          <p:cNvPr id="3" name="Подзаголовок 2"/>
          <p:cNvSpPr>
            <a:spLocks noGrp="1"/>
          </p:cNvSpPr>
          <p:nvPr>
            <p:ph type="subTitle" idx="1"/>
          </p:nvPr>
        </p:nvSpPr>
        <p:spPr>
          <a:xfrm>
            <a:off x="3428991" y="1500174"/>
            <a:ext cx="5214975" cy="4138626"/>
          </a:xfrm>
        </p:spPr>
        <p:txBody>
          <a:bodyPr/>
          <a:lstStyle/>
          <a:p>
            <a:r>
              <a:rPr lang="ru-RU" b="1" u="sng" dirty="0" smtClean="0"/>
              <a:t>Какие бывают крючки?</a:t>
            </a:r>
            <a:r>
              <a:rPr lang="ru-RU" dirty="0" smtClean="0"/>
              <a:t/>
            </a:r>
            <a:br>
              <a:rPr lang="ru-RU" dirty="0" smtClean="0"/>
            </a:br>
            <a:r>
              <a:rPr lang="ru-RU" dirty="0" smtClean="0"/>
              <a:t/>
            </a:r>
            <a:br>
              <a:rPr lang="ru-RU" dirty="0" smtClean="0"/>
            </a:br>
            <a:r>
              <a:rPr lang="ru-RU" sz="2000" i="1" dirty="0" smtClean="0"/>
              <a:t>История развития крючка, как инструмента, не менее интересна, чем история самого вязания крючком.</a:t>
            </a:r>
            <a:r>
              <a:rPr lang="ru-RU" sz="2000" dirty="0" smtClean="0"/>
              <a:t/>
            </a:r>
            <a:br>
              <a:rPr lang="ru-RU" sz="2000" dirty="0" smtClean="0"/>
            </a:br>
            <a:r>
              <a:rPr lang="ru-RU" sz="2000" dirty="0" smtClean="0"/>
              <a:t/>
            </a:r>
            <a:br>
              <a:rPr lang="ru-RU" sz="2000" dirty="0" smtClean="0"/>
            </a:br>
            <a:r>
              <a:rPr lang="ru-RU" sz="2000" dirty="0" smtClean="0"/>
              <a:t>Изначально вязальные крючки не были крючками в прямом смысле слова — это были ровные палочки. Позже форма, размер и материал крючка</a:t>
            </a:r>
            <a:br>
              <a:rPr lang="ru-RU" sz="2000" dirty="0" smtClean="0"/>
            </a:br>
            <a:r>
              <a:rPr lang="ru-RU" sz="2000" dirty="0" smtClean="0"/>
              <a:t>менялась вместе с тем как менялось его применение, появлялись новые</a:t>
            </a:r>
            <a:br>
              <a:rPr lang="ru-RU" sz="2000" dirty="0" smtClean="0"/>
            </a:br>
            <a:r>
              <a:rPr lang="ru-RU" sz="2000" dirty="0" smtClean="0"/>
              <a:t>техники и новые, более тонкие виды пряжи.</a:t>
            </a:r>
            <a:br>
              <a:rPr lang="ru-RU" sz="2000" dirty="0" smtClean="0"/>
            </a:br>
            <a:r>
              <a:rPr lang="ru-RU" dirty="0" smtClean="0"/>
              <a:t/>
            </a:r>
            <a:br>
              <a:rPr lang="ru-RU" dirty="0" smtClean="0"/>
            </a:br>
            <a:endParaRPr lang="ru-RU" dirty="0" smtClean="0"/>
          </a:p>
          <a:p>
            <a:endParaRPr lang="ru-RU" dirty="0"/>
          </a:p>
          <a:p>
            <a:r>
              <a:rPr lang="ru-RU" dirty="0" smtClean="0"/>
              <a:t>Раньше крючки изготовлялись из: </a:t>
            </a:r>
            <a:r>
              <a:rPr lang="ru-RU" i="1" dirty="0" smtClean="0"/>
              <a:t>кости</a:t>
            </a:r>
            <a:r>
              <a:rPr lang="ru-RU" dirty="0" smtClean="0"/>
              <a:t> (слоновья кость, бивни, рог крупного рогатого скота), </a:t>
            </a:r>
            <a:r>
              <a:rPr lang="ru-RU" i="1" dirty="0" smtClean="0"/>
              <a:t>дерева</a:t>
            </a:r>
            <a:r>
              <a:rPr lang="ru-RU" dirty="0" smtClean="0"/>
              <a:t>. Позже их стали изготавливать из: </a:t>
            </a:r>
            <a:r>
              <a:rPr lang="ru-RU" i="1" dirty="0" smtClean="0"/>
              <a:t>меди и бронзы</a:t>
            </a:r>
            <a:r>
              <a:rPr lang="ru-RU" dirty="0" smtClean="0"/>
              <a:t>, а к началу прошлого века – из </a:t>
            </a:r>
            <a:r>
              <a:rPr lang="ru-RU" i="1" dirty="0" smtClean="0"/>
              <a:t>стали</a:t>
            </a:r>
            <a:r>
              <a:rPr lang="ru-RU" dirty="0" smtClean="0"/>
              <a:t>, тогда же в моду вошли и крючки с декоративным украшением на них (резьба на деревянных ручках, инкрустация ).</a:t>
            </a:r>
            <a:br>
              <a:rPr lang="ru-RU" dirty="0" smtClean="0"/>
            </a:br>
            <a:r>
              <a:rPr lang="ru-RU" dirty="0" smtClean="0"/>
              <a:t/>
            </a:r>
            <a:br>
              <a:rPr lang="ru-RU" dirty="0" smtClean="0"/>
            </a:br>
            <a:r>
              <a:rPr lang="ru-RU" dirty="0" smtClean="0"/>
              <a:t>Сейчас используются крючки из различных материалов: металлические,</a:t>
            </a:r>
            <a:br>
              <a:rPr lang="ru-RU" dirty="0" smtClean="0"/>
            </a:br>
            <a:r>
              <a:rPr lang="ru-RU" dirty="0" smtClean="0"/>
              <a:t>пластмассовые, деревянные, но в отличи от предыдущих </a:t>
            </a:r>
            <a:r>
              <a:rPr lang="ru-RU" dirty="0" err="1" smtClean="0"/>
              <a:t>местеров</a:t>
            </a:r>
            <a:r>
              <a:rPr lang="ru-RU" dirty="0" smtClean="0"/>
              <a:t>,</a:t>
            </a:r>
            <a:br>
              <a:rPr lang="ru-RU" dirty="0" smtClean="0"/>
            </a:br>
            <a:r>
              <a:rPr lang="ru-RU" dirty="0" smtClean="0"/>
              <a:t>современные производители не менее радуют нас своими новинками, которые облегчают нам работу, такими как, например, </a:t>
            </a:r>
            <a:r>
              <a:rPr lang="ru-RU" dirty="0" smtClean="0">
                <a:hlinkClick r:id="rId2"/>
              </a:rPr>
              <a:t>крючки с подсветкой </a:t>
            </a:r>
            <a:r>
              <a:rPr lang="ru-RU" dirty="0" smtClean="0"/>
              <a:t>.</a:t>
            </a:r>
            <a:br>
              <a:rPr lang="ru-RU" dirty="0" smtClean="0"/>
            </a:br>
            <a:r>
              <a:rPr lang="ru-RU" dirty="0" smtClean="0"/>
              <a:t/>
            </a:r>
            <a:br>
              <a:rPr lang="ru-RU" dirty="0" smtClean="0"/>
            </a:br>
            <a:r>
              <a:rPr lang="ru-RU" dirty="0" smtClean="0"/>
              <a:t/>
            </a:r>
            <a:br>
              <a:rPr lang="ru-RU" dirty="0" smtClean="0"/>
            </a:br>
            <a:r>
              <a:rPr lang="ru-RU" b="1" dirty="0" smtClean="0"/>
              <a:t>Какой крючок вам нужно взять именно для той пряжи, из которой вы будете вязать?</a:t>
            </a:r>
            <a:r>
              <a:rPr lang="ru-RU" dirty="0" smtClean="0"/>
              <a:t/>
            </a:r>
            <a:br>
              <a:rPr lang="ru-RU" dirty="0" smtClean="0"/>
            </a:br>
            <a:r>
              <a:rPr lang="ru-RU" dirty="0" smtClean="0"/>
              <a:t>Тут существует несколько правил.</a:t>
            </a:r>
            <a:br>
              <a:rPr lang="ru-RU" dirty="0" smtClean="0"/>
            </a:br>
            <a:r>
              <a:rPr lang="ru-RU" dirty="0" smtClean="0"/>
              <a:t/>
            </a:r>
            <a:br>
              <a:rPr lang="ru-RU" dirty="0" smtClean="0"/>
            </a:br>
            <a:r>
              <a:rPr lang="ru-RU" dirty="0" smtClean="0"/>
              <a:t>1) </a:t>
            </a:r>
            <a:r>
              <a:rPr lang="ru-RU" b="1" dirty="0" smtClean="0"/>
              <a:t>Первым делом посмотрите на этикетку</a:t>
            </a:r>
            <a:r>
              <a:rPr lang="ru-RU" dirty="0" smtClean="0"/>
              <a:t>. На этикетках некоторые производители пряжи указывают рекомендуемый номер крючка. Для начинающих вязальщиц это удобный ориентир. Как правило, под изображением крючка стоит цифра, указывающая номер крючка.</a:t>
            </a:r>
            <a:br>
              <a:rPr lang="ru-RU" dirty="0" smtClean="0"/>
            </a:br>
            <a:r>
              <a:rPr lang="ru-RU" dirty="0" smtClean="0"/>
              <a:t/>
            </a:r>
            <a:br>
              <a:rPr lang="ru-RU" dirty="0" smtClean="0"/>
            </a:br>
            <a:r>
              <a:rPr lang="ru-RU" dirty="0" smtClean="0"/>
              <a:t>2) Крючки диаметром 2—6 мм употребляют для вязания изделий из</a:t>
            </a:r>
            <a:br>
              <a:rPr lang="ru-RU" dirty="0" smtClean="0"/>
            </a:br>
            <a:r>
              <a:rPr lang="ru-RU" dirty="0" smtClean="0"/>
              <a:t>толстой шерстяной или синтетической пряжи. Для ириса, мулине, гаруса</a:t>
            </a:r>
            <a:br>
              <a:rPr lang="ru-RU" dirty="0" smtClean="0"/>
            </a:br>
            <a:r>
              <a:rPr lang="ru-RU" dirty="0" smtClean="0"/>
              <a:t>берут более тонкий крючок (0,5—2,5 мм в диаметре).</a:t>
            </a:r>
            <a:br>
              <a:rPr lang="ru-RU" dirty="0" smtClean="0"/>
            </a:br>
            <a:r>
              <a:rPr lang="ru-RU" dirty="0" smtClean="0"/>
              <a:t/>
            </a:r>
            <a:br>
              <a:rPr lang="ru-RU" dirty="0" smtClean="0"/>
            </a:br>
            <a:r>
              <a:rPr lang="ru-RU" dirty="0" smtClean="0"/>
              <a:t>3) </a:t>
            </a:r>
            <a:r>
              <a:rPr lang="ru-RU" b="1" dirty="0" smtClean="0"/>
              <a:t>Правильное соотношение</a:t>
            </a:r>
            <a:r>
              <a:rPr lang="ru-RU" dirty="0" smtClean="0"/>
              <a:t> — толщина крючка должна быть почти</a:t>
            </a:r>
            <a:br>
              <a:rPr lang="ru-RU" dirty="0" smtClean="0"/>
            </a:br>
            <a:r>
              <a:rPr lang="ru-RU" dirty="0" smtClean="0"/>
              <a:t>в два раза больше толщины нитки. Чем толще пряжа, тем толще должен быть крючок.</a:t>
            </a:r>
            <a:br>
              <a:rPr lang="ru-RU" dirty="0" smtClean="0"/>
            </a:br>
            <a:r>
              <a:rPr lang="ru-RU" dirty="0" smtClean="0"/>
              <a:t/>
            </a:r>
            <a:br>
              <a:rPr lang="ru-RU" dirty="0" smtClean="0"/>
            </a:br>
            <a:r>
              <a:rPr lang="ru-RU" b="1" dirty="0" smtClean="0"/>
              <a:t>Совет</a:t>
            </a:r>
            <a:r>
              <a:rPr lang="ru-RU" dirty="0" smtClean="0"/>
              <a:t>: Если для тонких ниток взять толстый крючок, вязанное полотно будет ажурное, с большими просветами. Если же взять толстые нитки и тонкий крючок, то получится плотное </a:t>
            </a:r>
            <a:r>
              <a:rPr lang="ru-RU" dirty="0" err="1" smtClean="0">
                <a:hlinkClick r:id="rId3"/>
              </a:rPr>
              <a:t>вязание</a:t>
            </a:r>
            <a:r>
              <a:rPr lang="ru-RU" dirty="0" err="1" smtClean="0"/>
              <a:t>.Но</a:t>
            </a:r>
            <a:r>
              <a:rPr lang="ru-RU" dirty="0" smtClean="0"/>
              <a:t> помните, что тонким крючком вязать толстую пряжу неудобно, он будет расщеплять нить. Также и толстым крючком вязать тонкую пряжу проблематично - </a:t>
            </a:r>
            <a:r>
              <a:rPr lang="ru-RU" dirty="0" smtClean="0">
                <a:hlinkClick r:id="rId3"/>
              </a:rPr>
              <a:t>вязание</a:t>
            </a:r>
            <a:r>
              <a:rPr lang="ru-RU" dirty="0" smtClean="0"/>
              <a:t> будет рыхлым, неровным, изделие не будет держать форму. </a:t>
            </a:r>
            <a:br>
              <a:rPr lang="ru-RU" dirty="0" smtClean="0"/>
            </a:br>
            <a:r>
              <a:rPr lang="ru-RU" dirty="0" smtClean="0"/>
              <a:t/>
            </a:r>
            <a:br>
              <a:rPr lang="ru-RU" dirty="0" smtClean="0"/>
            </a:br>
            <a:r>
              <a:rPr lang="ru-RU" i="1" dirty="0" smtClean="0">
                <a:hlinkClick r:id="rId4"/>
              </a:rPr>
              <a:t>Какие бывают разновидности крючка; как правильно подобрать крючок и сравнительная таблица размеров крючков читать дальше &gt;&gt;</a:t>
            </a:r>
            <a:endParaRPr lang="ru-RU" dirty="0"/>
          </a:p>
        </p:txBody>
      </p:sp>
      <p:pic>
        <p:nvPicPr>
          <p:cNvPr id="4" name="Рисунок 3" descr="6951922_429pxCrohook.jpg"/>
          <p:cNvPicPr>
            <a:picLocks noChangeAspect="1"/>
          </p:cNvPicPr>
          <p:nvPr/>
        </p:nvPicPr>
        <p:blipFill>
          <a:blip r:embed="rId5" cstate="screen"/>
          <a:stretch>
            <a:fillRect/>
          </a:stretch>
        </p:blipFill>
        <p:spPr>
          <a:xfrm>
            <a:off x="571472" y="1857364"/>
            <a:ext cx="2404682" cy="3643338"/>
          </a:xfrm>
          <a:prstGeom prst="rect">
            <a:avLst/>
          </a:prstGeom>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r>
            <a:br>
              <a:rPr lang="ru-RU" dirty="0" smtClean="0"/>
            </a:br>
            <a:endParaRPr lang="ru-RU" dirty="0"/>
          </a:p>
        </p:txBody>
      </p:sp>
      <p:sp>
        <p:nvSpPr>
          <p:cNvPr id="3" name="Прямоугольник 2"/>
          <p:cNvSpPr/>
          <p:nvPr/>
        </p:nvSpPr>
        <p:spPr>
          <a:xfrm>
            <a:off x="571472" y="751344"/>
            <a:ext cx="8001056" cy="3416320"/>
          </a:xfrm>
          <a:prstGeom prst="rect">
            <a:avLst/>
          </a:prstGeom>
        </p:spPr>
        <p:txBody>
          <a:bodyPr wrap="square">
            <a:spAutoFit/>
          </a:bodyPr>
          <a:lstStyle/>
          <a:p>
            <a:r>
              <a:rPr lang="ru-RU" dirty="0" smtClean="0"/>
              <a:t>Раньше крючки изготовлялись из: </a:t>
            </a:r>
            <a:r>
              <a:rPr lang="ru-RU" i="1" dirty="0" smtClean="0"/>
              <a:t>кости</a:t>
            </a:r>
            <a:r>
              <a:rPr lang="ru-RU" dirty="0" smtClean="0"/>
              <a:t> (слоновья кость, бивни, рог крупного рогатого скота), </a:t>
            </a:r>
            <a:r>
              <a:rPr lang="ru-RU" i="1" dirty="0" smtClean="0"/>
              <a:t>дерева</a:t>
            </a:r>
            <a:r>
              <a:rPr lang="ru-RU" dirty="0" smtClean="0"/>
              <a:t>. Позже их стали изготавливать из: </a:t>
            </a:r>
            <a:r>
              <a:rPr lang="ru-RU" i="1" dirty="0" smtClean="0"/>
              <a:t>меди и бронзы</a:t>
            </a:r>
            <a:r>
              <a:rPr lang="ru-RU" dirty="0" smtClean="0"/>
              <a:t>, а к началу прошлого века – из </a:t>
            </a:r>
            <a:r>
              <a:rPr lang="ru-RU" i="1" dirty="0" smtClean="0"/>
              <a:t>стали</a:t>
            </a:r>
            <a:r>
              <a:rPr lang="ru-RU" dirty="0" smtClean="0"/>
              <a:t>, тогда же в моду вошли и крючки с декоративным украшением на них (резьба на деревянных ручках, инкрустация ).</a:t>
            </a:r>
            <a:br>
              <a:rPr lang="ru-RU" dirty="0" smtClean="0"/>
            </a:br>
            <a:r>
              <a:rPr lang="ru-RU" dirty="0" smtClean="0"/>
              <a:t/>
            </a:r>
            <a:br>
              <a:rPr lang="ru-RU" dirty="0" smtClean="0"/>
            </a:br>
            <a:r>
              <a:rPr lang="ru-RU" dirty="0" smtClean="0"/>
              <a:t>Сейчас используются крючки из различных материалов: металлические,</a:t>
            </a:r>
            <a:br>
              <a:rPr lang="ru-RU" dirty="0" smtClean="0"/>
            </a:br>
            <a:r>
              <a:rPr lang="ru-RU" dirty="0" smtClean="0"/>
              <a:t>пластмассовые, деревянные, но в отличи от предыдущих мастеров,</a:t>
            </a:r>
            <a:br>
              <a:rPr lang="ru-RU" dirty="0" smtClean="0"/>
            </a:br>
            <a:r>
              <a:rPr lang="ru-RU" dirty="0" smtClean="0"/>
              <a:t>современные производители не менее радуют нас своими новинками, которые облегчают нам работу, такими как, например, крючки с подсветкой . Стоимость такого крючка 40 </a:t>
            </a:r>
            <a:r>
              <a:rPr lang="en-US" dirty="0" smtClean="0"/>
              <a:t>$</a:t>
            </a:r>
            <a:r>
              <a:rPr lang="ru-RU" dirty="0" smtClean="0"/>
              <a:t>.</a:t>
            </a:r>
            <a:br>
              <a:rPr lang="ru-RU" dirty="0" smtClean="0"/>
            </a:br>
            <a:endParaRPr lang="ru-RU" dirty="0"/>
          </a:p>
        </p:txBody>
      </p:sp>
      <p:pic>
        <p:nvPicPr>
          <p:cNvPr id="4" name="Рисунок 3" descr="2904.jpg"/>
          <p:cNvPicPr>
            <a:picLocks noChangeAspect="1"/>
          </p:cNvPicPr>
          <p:nvPr/>
        </p:nvPicPr>
        <p:blipFill>
          <a:blip r:embed="rId2" cstate="print"/>
          <a:stretch>
            <a:fillRect/>
          </a:stretch>
        </p:blipFill>
        <p:spPr>
          <a:xfrm>
            <a:off x="2428860" y="4857760"/>
            <a:ext cx="4286250" cy="1828800"/>
          </a:xfrm>
          <a:prstGeom prst="rect">
            <a:avLst/>
          </a:prstGeom>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5612" y="214291"/>
            <a:ext cx="8259791" cy="1285883"/>
          </a:xfrm>
        </p:spPr>
        <p:txBody>
          <a:bodyPr/>
          <a:lstStyle/>
          <a:p>
            <a:pPr algn="ctr"/>
            <a:r>
              <a:rPr lang="ru-RU" b="1" dirty="0" smtClean="0">
                <a:solidFill>
                  <a:schemeClr val="accent2"/>
                </a:solidFill>
              </a:rPr>
              <a:t>Какие нитки используют для вязания крючком?</a:t>
            </a:r>
            <a:endParaRPr lang="ru-RU" b="1" dirty="0">
              <a:solidFill>
                <a:schemeClr val="accent2"/>
              </a:solidFill>
            </a:endParaRPr>
          </a:p>
        </p:txBody>
      </p:sp>
      <p:sp>
        <p:nvSpPr>
          <p:cNvPr id="3" name="Подзаголовок 2"/>
          <p:cNvSpPr>
            <a:spLocks noGrp="1"/>
          </p:cNvSpPr>
          <p:nvPr>
            <p:ph type="subTitle" idx="1"/>
          </p:nvPr>
        </p:nvSpPr>
        <p:spPr>
          <a:xfrm>
            <a:off x="3929058" y="1643050"/>
            <a:ext cx="4643469" cy="4857784"/>
          </a:xfrm>
        </p:spPr>
        <p:txBody>
          <a:bodyPr/>
          <a:lstStyle/>
          <a:p>
            <a:r>
              <a:rPr lang="ru-RU" dirty="0" smtClean="0"/>
              <a:t>Качество вязаного изделия зависит от ниток, из которых оно выполнено. Нитки должны соответствовать назначению изделия, его фасону, стилю и т. п. Для вязания крючком применяют шерстяные, шелковые, хлопчатобумажные и синтетические нити.</a:t>
            </a:r>
          </a:p>
          <a:p>
            <a:r>
              <a:rPr lang="ru-RU" dirty="0" smtClean="0"/>
              <a:t>Выбрав нити для вязания, нужно подобрать к ним крючок.</a:t>
            </a:r>
            <a:endParaRPr lang="ru-RU" dirty="0"/>
          </a:p>
        </p:txBody>
      </p:sp>
      <p:pic>
        <p:nvPicPr>
          <p:cNvPr id="4" name="Рисунок 3" descr="yarn_2.jpg"/>
          <p:cNvPicPr>
            <a:picLocks noChangeAspect="1"/>
          </p:cNvPicPr>
          <p:nvPr/>
        </p:nvPicPr>
        <p:blipFill>
          <a:blip r:embed="rId2" cstate="print"/>
          <a:stretch>
            <a:fillRect/>
          </a:stretch>
        </p:blipFill>
        <p:spPr>
          <a:xfrm rot="16200000">
            <a:off x="142844" y="2214554"/>
            <a:ext cx="3714744" cy="2786058"/>
          </a:xfrm>
          <a:prstGeom prst="rect">
            <a:avLst/>
          </a:prstGeom>
        </p:spPr>
      </p:pic>
    </p:spTree>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_0011_slide">
  <a:themeElements>
    <a:clrScheme name="Тема Office 2">
      <a:dk1>
        <a:srgbClr val="000000"/>
      </a:dk1>
      <a:lt1>
        <a:srgbClr val="A9CFC0"/>
      </a:lt1>
      <a:dk2>
        <a:srgbClr val="000000"/>
      </a:dk2>
      <a:lt2>
        <a:srgbClr val="A8A8A8"/>
      </a:lt2>
      <a:accent1>
        <a:srgbClr val="596B2E"/>
      </a:accent1>
      <a:accent2>
        <a:srgbClr val="2E386B"/>
      </a:accent2>
      <a:accent3>
        <a:srgbClr val="D1E4DC"/>
      </a:accent3>
      <a:accent4>
        <a:srgbClr val="000000"/>
      </a:accent4>
      <a:accent5>
        <a:srgbClr val="B5BAAD"/>
      </a:accent5>
      <a:accent6>
        <a:srgbClr val="293260"/>
      </a:accent6>
      <a:hlink>
        <a:srgbClr val="2E6B53"/>
      </a:hlink>
      <a:folHlink>
        <a:srgbClr val="2E516B"/>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A9CFC0"/>
        </a:lt1>
        <a:dk2>
          <a:srgbClr val="000000"/>
        </a:dk2>
        <a:lt2>
          <a:srgbClr val="A8A8A8"/>
        </a:lt2>
        <a:accent1>
          <a:srgbClr val="689C3B"/>
        </a:accent1>
        <a:accent2>
          <a:srgbClr val="4D806B"/>
        </a:accent2>
        <a:accent3>
          <a:srgbClr val="D1E4DC"/>
        </a:accent3>
        <a:accent4>
          <a:srgbClr val="000000"/>
        </a:accent4>
        <a:accent5>
          <a:srgbClr val="B9CBAF"/>
        </a:accent5>
        <a:accent6>
          <a:srgbClr val="457360"/>
        </a:accent6>
        <a:hlink>
          <a:srgbClr val="436426"/>
        </a:hlink>
        <a:folHlink>
          <a:srgbClr val="265945"/>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A9CFC0"/>
        </a:lt1>
        <a:dk2>
          <a:srgbClr val="000000"/>
        </a:dk2>
        <a:lt2>
          <a:srgbClr val="A8A8A8"/>
        </a:lt2>
        <a:accent1>
          <a:srgbClr val="596B2E"/>
        </a:accent1>
        <a:accent2>
          <a:srgbClr val="2E386B"/>
        </a:accent2>
        <a:accent3>
          <a:srgbClr val="D1E4DC"/>
        </a:accent3>
        <a:accent4>
          <a:srgbClr val="000000"/>
        </a:accent4>
        <a:accent5>
          <a:srgbClr val="B5BAAD"/>
        </a:accent5>
        <a:accent6>
          <a:srgbClr val="293260"/>
        </a:accent6>
        <a:hlink>
          <a:srgbClr val="2E6B53"/>
        </a:hlink>
        <a:folHlink>
          <a:srgbClr val="2E516B"/>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A9CFC0"/>
        </a:lt1>
        <a:dk2>
          <a:srgbClr val="000000"/>
        </a:dk2>
        <a:lt2>
          <a:srgbClr val="A8A8A8"/>
        </a:lt2>
        <a:accent1>
          <a:srgbClr val="6C5014"/>
        </a:accent1>
        <a:accent2>
          <a:srgbClr val="2E6B53"/>
        </a:accent2>
        <a:accent3>
          <a:srgbClr val="D1E4DC"/>
        </a:accent3>
        <a:accent4>
          <a:srgbClr val="000000"/>
        </a:accent4>
        <a:accent5>
          <a:srgbClr val="BAB3AA"/>
        </a:accent5>
        <a:accent6>
          <a:srgbClr val="29604A"/>
        </a:accent6>
        <a:hlink>
          <a:srgbClr val="6B4D2E"/>
        </a:hlink>
        <a:folHlink>
          <a:srgbClr val="6B2E44"/>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A9CFC0"/>
        </a:lt1>
        <a:dk2>
          <a:srgbClr val="000000"/>
        </a:dk2>
        <a:lt2>
          <a:srgbClr val="A8A8A8"/>
        </a:lt2>
        <a:accent1>
          <a:srgbClr val="6B652E"/>
        </a:accent1>
        <a:accent2>
          <a:srgbClr val="2E6B53"/>
        </a:accent2>
        <a:accent3>
          <a:srgbClr val="D1E4DC"/>
        </a:accent3>
        <a:accent4>
          <a:srgbClr val="000000"/>
        </a:accent4>
        <a:accent5>
          <a:srgbClr val="BAB8AD"/>
        </a:accent5>
        <a:accent6>
          <a:srgbClr val="29604A"/>
        </a:accent6>
        <a:hlink>
          <a:srgbClr val="6B3D2E"/>
        </a:hlink>
        <a:folHlink>
          <a:srgbClr val="432E6B"/>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B2B2B2"/>
        </a:lt2>
        <a:accent1>
          <a:srgbClr val="689C3B"/>
        </a:accent1>
        <a:accent2>
          <a:srgbClr val="4D806B"/>
        </a:accent2>
        <a:accent3>
          <a:srgbClr val="FFFFFF"/>
        </a:accent3>
        <a:accent4>
          <a:srgbClr val="000000"/>
        </a:accent4>
        <a:accent5>
          <a:srgbClr val="B9CBAF"/>
        </a:accent5>
        <a:accent6>
          <a:srgbClr val="457360"/>
        </a:accent6>
        <a:hlink>
          <a:srgbClr val="436426"/>
        </a:hlink>
        <a:folHlink>
          <a:srgbClr val="265945"/>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B2B2B2"/>
        </a:lt2>
        <a:accent1>
          <a:srgbClr val="596B2E"/>
        </a:accent1>
        <a:accent2>
          <a:srgbClr val="2E386B"/>
        </a:accent2>
        <a:accent3>
          <a:srgbClr val="FFFFFF"/>
        </a:accent3>
        <a:accent4>
          <a:srgbClr val="000000"/>
        </a:accent4>
        <a:accent5>
          <a:srgbClr val="B5BAAD"/>
        </a:accent5>
        <a:accent6>
          <a:srgbClr val="293260"/>
        </a:accent6>
        <a:hlink>
          <a:srgbClr val="2E6B53"/>
        </a:hlink>
        <a:folHlink>
          <a:srgbClr val="2E516B"/>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B2B2B2"/>
        </a:lt2>
        <a:accent1>
          <a:srgbClr val="6C5014"/>
        </a:accent1>
        <a:accent2>
          <a:srgbClr val="2E6B53"/>
        </a:accent2>
        <a:accent3>
          <a:srgbClr val="FFFFFF"/>
        </a:accent3>
        <a:accent4>
          <a:srgbClr val="000000"/>
        </a:accent4>
        <a:accent5>
          <a:srgbClr val="BAB3AA"/>
        </a:accent5>
        <a:accent6>
          <a:srgbClr val="29604A"/>
        </a:accent6>
        <a:hlink>
          <a:srgbClr val="6B4D2E"/>
        </a:hlink>
        <a:folHlink>
          <a:srgbClr val="6B2E44"/>
        </a:folHlink>
      </a:clrScheme>
      <a:clrMap bg1="lt1" tx1="dk1" bg2="lt2" tx2="dk2" accent1="accent1" accent2="accent2" accent3="accent3" accent4="accent4" accent5="accent5" accent6="accent6" hlink="hlink" folHlink="folHlink"/>
    </a:extraClrScheme>
    <a:extraClrScheme>
      <a:clrScheme name="Тема Office 8">
        <a:dk1>
          <a:srgbClr val="000000"/>
        </a:dk1>
        <a:lt1>
          <a:srgbClr val="FFFFFF"/>
        </a:lt1>
        <a:dk2>
          <a:srgbClr val="000000"/>
        </a:dk2>
        <a:lt2>
          <a:srgbClr val="B2B2B2"/>
        </a:lt2>
        <a:accent1>
          <a:srgbClr val="6B652E"/>
        </a:accent1>
        <a:accent2>
          <a:srgbClr val="2E6B53"/>
        </a:accent2>
        <a:accent3>
          <a:srgbClr val="FFFFFF"/>
        </a:accent3>
        <a:accent4>
          <a:srgbClr val="000000"/>
        </a:accent4>
        <a:accent5>
          <a:srgbClr val="BAB8AD"/>
        </a:accent5>
        <a:accent6>
          <a:srgbClr val="29604A"/>
        </a:accent6>
        <a:hlink>
          <a:srgbClr val="6B3D2E"/>
        </a:hlink>
        <a:folHlink>
          <a:srgbClr val="432E6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A9CFC0"/>
      </a:lt1>
      <a:dk2>
        <a:srgbClr val="000000"/>
      </a:dk2>
      <a:lt2>
        <a:srgbClr val="A8A8A8"/>
      </a:lt2>
      <a:accent1>
        <a:srgbClr val="596B2E"/>
      </a:accent1>
      <a:accent2>
        <a:srgbClr val="2E386B"/>
      </a:accent2>
      <a:accent3>
        <a:srgbClr val="D1E4DC"/>
      </a:accent3>
      <a:accent4>
        <a:srgbClr val="000000"/>
      </a:accent4>
      <a:accent5>
        <a:srgbClr val="B5BAAD"/>
      </a:accent5>
      <a:accent6>
        <a:srgbClr val="293260"/>
      </a:accent6>
      <a:hlink>
        <a:srgbClr val="2E6B53"/>
      </a:hlink>
      <a:folHlink>
        <a:srgbClr val="2E516B"/>
      </a:folHlink>
    </a:clrScheme>
    <a:fontScheme name="1_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A9CFC0"/>
        </a:lt1>
        <a:dk2>
          <a:srgbClr val="000000"/>
        </a:dk2>
        <a:lt2>
          <a:srgbClr val="A8A8A8"/>
        </a:lt2>
        <a:accent1>
          <a:srgbClr val="689C3B"/>
        </a:accent1>
        <a:accent2>
          <a:srgbClr val="4D806B"/>
        </a:accent2>
        <a:accent3>
          <a:srgbClr val="D1E4DC"/>
        </a:accent3>
        <a:accent4>
          <a:srgbClr val="000000"/>
        </a:accent4>
        <a:accent5>
          <a:srgbClr val="B9CBAF"/>
        </a:accent5>
        <a:accent6>
          <a:srgbClr val="457360"/>
        </a:accent6>
        <a:hlink>
          <a:srgbClr val="436426"/>
        </a:hlink>
        <a:folHlink>
          <a:srgbClr val="265945"/>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A9CFC0"/>
        </a:lt1>
        <a:dk2>
          <a:srgbClr val="000000"/>
        </a:dk2>
        <a:lt2>
          <a:srgbClr val="A8A8A8"/>
        </a:lt2>
        <a:accent1>
          <a:srgbClr val="596B2E"/>
        </a:accent1>
        <a:accent2>
          <a:srgbClr val="2E386B"/>
        </a:accent2>
        <a:accent3>
          <a:srgbClr val="D1E4DC"/>
        </a:accent3>
        <a:accent4>
          <a:srgbClr val="000000"/>
        </a:accent4>
        <a:accent5>
          <a:srgbClr val="B5BAAD"/>
        </a:accent5>
        <a:accent6>
          <a:srgbClr val="293260"/>
        </a:accent6>
        <a:hlink>
          <a:srgbClr val="2E6B53"/>
        </a:hlink>
        <a:folHlink>
          <a:srgbClr val="2E516B"/>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A9CFC0"/>
        </a:lt1>
        <a:dk2>
          <a:srgbClr val="000000"/>
        </a:dk2>
        <a:lt2>
          <a:srgbClr val="A8A8A8"/>
        </a:lt2>
        <a:accent1>
          <a:srgbClr val="6C5014"/>
        </a:accent1>
        <a:accent2>
          <a:srgbClr val="2E6B53"/>
        </a:accent2>
        <a:accent3>
          <a:srgbClr val="D1E4DC"/>
        </a:accent3>
        <a:accent4>
          <a:srgbClr val="000000"/>
        </a:accent4>
        <a:accent5>
          <a:srgbClr val="BAB3AA"/>
        </a:accent5>
        <a:accent6>
          <a:srgbClr val="29604A"/>
        </a:accent6>
        <a:hlink>
          <a:srgbClr val="6B4D2E"/>
        </a:hlink>
        <a:folHlink>
          <a:srgbClr val="6B2E44"/>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A9CFC0"/>
        </a:lt1>
        <a:dk2>
          <a:srgbClr val="000000"/>
        </a:dk2>
        <a:lt2>
          <a:srgbClr val="A8A8A8"/>
        </a:lt2>
        <a:accent1>
          <a:srgbClr val="6B652E"/>
        </a:accent1>
        <a:accent2>
          <a:srgbClr val="2E6B53"/>
        </a:accent2>
        <a:accent3>
          <a:srgbClr val="D1E4DC"/>
        </a:accent3>
        <a:accent4>
          <a:srgbClr val="000000"/>
        </a:accent4>
        <a:accent5>
          <a:srgbClr val="BAB8AD"/>
        </a:accent5>
        <a:accent6>
          <a:srgbClr val="29604A"/>
        </a:accent6>
        <a:hlink>
          <a:srgbClr val="6B3D2E"/>
        </a:hlink>
        <a:folHlink>
          <a:srgbClr val="432E6B"/>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689C3B"/>
        </a:accent1>
        <a:accent2>
          <a:srgbClr val="4D806B"/>
        </a:accent2>
        <a:accent3>
          <a:srgbClr val="FFFFFF"/>
        </a:accent3>
        <a:accent4>
          <a:srgbClr val="000000"/>
        </a:accent4>
        <a:accent5>
          <a:srgbClr val="B9CBAF"/>
        </a:accent5>
        <a:accent6>
          <a:srgbClr val="457360"/>
        </a:accent6>
        <a:hlink>
          <a:srgbClr val="436426"/>
        </a:hlink>
        <a:folHlink>
          <a:srgbClr val="265945"/>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596B2E"/>
        </a:accent1>
        <a:accent2>
          <a:srgbClr val="2E386B"/>
        </a:accent2>
        <a:accent3>
          <a:srgbClr val="FFFFFF"/>
        </a:accent3>
        <a:accent4>
          <a:srgbClr val="000000"/>
        </a:accent4>
        <a:accent5>
          <a:srgbClr val="B5BAAD"/>
        </a:accent5>
        <a:accent6>
          <a:srgbClr val="293260"/>
        </a:accent6>
        <a:hlink>
          <a:srgbClr val="2E6B53"/>
        </a:hlink>
        <a:folHlink>
          <a:srgbClr val="2E516B"/>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6C5014"/>
        </a:accent1>
        <a:accent2>
          <a:srgbClr val="2E6B53"/>
        </a:accent2>
        <a:accent3>
          <a:srgbClr val="FFFFFF"/>
        </a:accent3>
        <a:accent4>
          <a:srgbClr val="000000"/>
        </a:accent4>
        <a:accent5>
          <a:srgbClr val="BAB3AA"/>
        </a:accent5>
        <a:accent6>
          <a:srgbClr val="29604A"/>
        </a:accent6>
        <a:hlink>
          <a:srgbClr val="6B4D2E"/>
        </a:hlink>
        <a:folHlink>
          <a:srgbClr val="6B2E44"/>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6B652E"/>
        </a:accent1>
        <a:accent2>
          <a:srgbClr val="2E6B53"/>
        </a:accent2>
        <a:accent3>
          <a:srgbClr val="FFFFFF"/>
        </a:accent3>
        <a:accent4>
          <a:srgbClr val="000000"/>
        </a:accent4>
        <a:accent5>
          <a:srgbClr val="BAB8AD"/>
        </a:accent5>
        <a:accent6>
          <a:srgbClr val="29604A"/>
        </a:accent6>
        <a:hlink>
          <a:srgbClr val="6B3D2E"/>
        </a:hlink>
        <a:folHlink>
          <a:srgbClr val="432E6B"/>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ind_0011_slide</Template>
  <TotalTime>162</TotalTime>
  <Words>306</Words>
  <Application>Microsoft Office PowerPoint</Application>
  <PresentationFormat>Экран (4:3)</PresentationFormat>
  <Paragraphs>33</Paragraphs>
  <Slides>15</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15</vt:i4>
      </vt:variant>
    </vt:vector>
  </HeadingPairs>
  <TitlesOfParts>
    <vt:vector size="17" baseType="lpstr">
      <vt:lpstr>ind_0011_slide</vt:lpstr>
      <vt:lpstr>1_Default Design</vt:lpstr>
      <vt:lpstr>Вязание крючком. Инструменты и материалы.</vt:lpstr>
      <vt:lpstr>История вязания</vt:lpstr>
      <vt:lpstr>Интересно, что вязание сначала было мужским ремеслом, и мужчины боролись с женской конкуренцией специальными договорами. В 1612 году Пражские чулочники заявили, что под страхом денежного взыскания не примут на работу ни одной женщины! Лишь позднее, когда вязание  широко распространилось, им стали заниматься прежде всего женщины. И все равно мужчины не потеряли интереса к вязанию. В 1946 году национальный американский конкурс по вязанию крючком выиграл мужчина, а приз - Золотой крючок - ему вручала лично Эсте Лаудер.</vt:lpstr>
      <vt:lpstr>Что можно связать крючком?</vt:lpstr>
      <vt:lpstr>Слайд 5</vt:lpstr>
      <vt:lpstr>Слайд 6</vt:lpstr>
      <vt:lpstr>Материалы и инструменты</vt:lpstr>
      <vt:lpstr> </vt:lpstr>
      <vt:lpstr>Какие нитки используют для вязания крючком?</vt:lpstr>
      <vt:lpstr>   Какой крючок вам нужно взять именно для той пряжи, из которой вы будете вязать? Тут существует несколько правил.  1) Первым делом посмотрите на этикетку. На этикетках некоторые производители пряжи указывают рекомендуемый номер крючка. Для начинающих вязальщиц это удобный ориентир. Как правило, под изображением крючка стоит цифра, указывающая номер крючка.  2) Крючки диаметром 2—6 мм употребляют для вязания изделий из толстой шерстяной или синтетической пряжи. Для ириса, мулине, гаруса берут более тонкий крючок (0,5—2,5 мм в диаметре).  3) Правильное соотношение — толщина крючка должна быть почти в два раза больше толщины нитки. Чем толще пряжа, тем толще должен быть крючок. </vt:lpstr>
      <vt:lpstr>  Как держать крючок?  </vt:lpstr>
      <vt:lpstr> Для образования 1-й петли крючок поворачивают бородкой влево и вводят под нитку от себя. Крючок с ниткой поворачивают вокруг нитки против часовой стрелки, на крючке образуется петля. Эту петлю придерживают большим и средним пальцем в месте, где она перекрутилась. Крючок поворачивают бородкой влево, захватывают нить и протягивают в петлю, которая находится на крючке (рис. а). Большой палец отнимают и, придерживая конец нитки, затягивают узел. </vt:lpstr>
      <vt:lpstr>    Воздушная петля </vt:lpstr>
      <vt:lpstr>Закрепление пройденного материала</vt:lpstr>
      <vt:lpstr>Ресурсы</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Вязание крючком. Инструменты и материалы.</dc:title>
  <dc:creator>Света</dc:creator>
  <cp:lastModifiedBy>User</cp:lastModifiedBy>
  <cp:revision>20</cp:revision>
  <dcterms:created xsi:type="dcterms:W3CDTF">2010-02-20T12:45:00Z</dcterms:created>
  <dcterms:modified xsi:type="dcterms:W3CDTF">2020-09-06T08:37:19Z</dcterms:modified>
</cp:coreProperties>
</file>