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83" r:id="rId2"/>
    <p:sldId id="264" r:id="rId3"/>
    <p:sldId id="267" r:id="rId4"/>
    <p:sldId id="268" r:id="rId5"/>
    <p:sldId id="269" r:id="rId6"/>
    <p:sldId id="270" r:id="rId7"/>
    <p:sldId id="272" r:id="rId8"/>
    <p:sldId id="273" r:id="rId9"/>
    <p:sldId id="289" r:id="rId10"/>
    <p:sldId id="290" r:id="rId11"/>
    <p:sldId id="291" r:id="rId12"/>
    <p:sldId id="292" r:id="rId13"/>
    <p:sldId id="284" r:id="rId14"/>
    <p:sldId id="262" r:id="rId15"/>
    <p:sldId id="263" r:id="rId16"/>
    <p:sldId id="285" r:id="rId17"/>
    <p:sldId id="286" r:id="rId18"/>
    <p:sldId id="287" r:id="rId19"/>
    <p:sldId id="288" r:id="rId20"/>
    <p:sldId id="294" r:id="rId21"/>
    <p:sldId id="29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0AB6"/>
    <a:srgbClr val="FFFF00"/>
    <a:srgbClr val="002D8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69" d="100"/>
          <a:sy n="69" d="100"/>
        </p:scale>
        <p:origin x="-11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3E6D2-983F-49CF-A145-C105E0BC947E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B9FB2-CAD8-46B0-BD35-E9555AB346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5476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70051"/>
            <a:ext cx="4249805" cy="432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600200"/>
            <a:ext cx="4248472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Режиссер </a:t>
            </a:r>
          </a:p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Актер</a:t>
            </a:r>
          </a:p>
          <a:p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Декоратор</a:t>
            </a:r>
          </a:p>
          <a:p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Осветитель</a:t>
            </a:r>
          </a:p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Бутафор</a:t>
            </a:r>
          </a:p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Художник по костюмам</a:t>
            </a:r>
          </a:p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Костюмер </a:t>
            </a:r>
          </a:p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Гримёр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14290"/>
            <a:ext cx="5806998" cy="9287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Arial Black" panose="020B0A04020102020204" pitchFamily="34" charset="0"/>
              </a:rPr>
              <a:t>ТЕАТРАЛЬНЫЕ ПРОФЕССИИ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5-конечная звезда 5">
            <a:hlinkClick r:id="rId3" action="ppaction://hlinksldjump"/>
          </p:cNvPr>
          <p:cNvSpPr/>
          <p:nvPr/>
        </p:nvSpPr>
        <p:spPr>
          <a:xfrm>
            <a:off x="8286776" y="6000768"/>
            <a:ext cx="500066" cy="5000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3896" y="3196496"/>
            <a:ext cx="5284408" cy="364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16632"/>
            <a:ext cx="8964488" cy="350778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Художник по костюмам рисует эскизы одежды, обсуждает свои идеи с художником-постановщиком, продумывает детали, выбирает ткани, поручив изготовление швейному цеху, контролирует процесс и следит за точностью исполнения своего замысла.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92250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51720" y="3011796"/>
            <a:ext cx="4752528" cy="381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52928" cy="2996952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Костюмер - работник театра, который отвечает за костюмы, их подготовку к спектаклю, портной, шьет театральные костюмы, одевает актеров.</a:t>
            </a:r>
          </a:p>
        </p:txBody>
      </p:sp>
    </p:spTree>
    <p:extLst>
      <p:ext uri="{BB962C8B-B14F-4D97-AF65-F5344CB8AC3E}">
        <p14:creationId xmlns:p14="http://schemas.microsoft.com/office/powerpoint/2010/main" xmlns="" val="289845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87624" y="2276531"/>
            <a:ext cx="6890529" cy="458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4864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Гример - работник театра, помогающий актерам изменить внешность для исполнения определенной роли.</a:t>
            </a:r>
          </a:p>
        </p:txBody>
      </p:sp>
    </p:spTree>
    <p:extLst>
      <p:ext uri="{BB962C8B-B14F-4D97-AF65-F5344CB8AC3E}">
        <p14:creationId xmlns:p14="http://schemas.microsoft.com/office/powerpoint/2010/main" xmlns="" val="416737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2276872"/>
            <a:ext cx="6186502" cy="15716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2F0AB6"/>
                </a:solidFill>
              </a:rPr>
              <a:t/>
            </a:r>
            <a:br>
              <a:rPr lang="ru-RU" dirty="0" smtClean="0">
                <a:solidFill>
                  <a:srgbClr val="2F0AB6"/>
                </a:solidFill>
              </a:rPr>
            </a:br>
            <a:r>
              <a:rPr lang="ru-RU" dirty="0" smtClean="0">
                <a:solidFill>
                  <a:srgbClr val="2F0AB6"/>
                </a:solidFill>
              </a:rPr>
              <a:t>                                           </a:t>
            </a:r>
            <a:r>
              <a:rPr lang="ru-RU" sz="3200" b="1" i="1" dirty="0" smtClean="0">
                <a:latin typeface="Arial Black" panose="020B0A04020102020204" pitchFamily="34" charset="0"/>
              </a:rPr>
              <a:t>(ГРИМ!)</a:t>
            </a:r>
            <a:br>
              <a:rPr lang="ru-RU" sz="3200" b="1" i="1" dirty="0" smtClean="0">
                <a:latin typeface="Arial Black" panose="020B0A04020102020204" pitchFamily="34" charset="0"/>
              </a:rPr>
            </a:br>
            <a:endParaRPr lang="ru-RU" sz="3200" b="1" i="1" dirty="0">
              <a:latin typeface="Arial Black" panose="020B0A040201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00302"/>
            <a:ext cx="6522518" cy="193951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latin typeface="Arial Black" panose="020B0A04020102020204" pitchFamily="34" charset="0"/>
              </a:rPr>
              <a:t>И актрисе, и актёру,</a:t>
            </a:r>
            <a:br>
              <a:rPr lang="ru-RU" sz="3200" b="1" dirty="0" smtClean="0">
                <a:latin typeface="Arial Black" panose="020B0A04020102020204" pitchFamily="34" charset="0"/>
              </a:rPr>
            </a:br>
            <a:r>
              <a:rPr lang="ru-RU" sz="3200" b="1" dirty="0" smtClean="0">
                <a:latin typeface="Arial Black" panose="020B0A04020102020204" pitchFamily="34" charset="0"/>
              </a:rPr>
              <a:t>(Будь обычный он, иль мим)</a:t>
            </a:r>
            <a:br>
              <a:rPr lang="ru-RU" sz="3200" b="1" dirty="0" smtClean="0">
                <a:latin typeface="Arial Black" panose="020B0A04020102020204" pitchFamily="34" charset="0"/>
              </a:rPr>
            </a:br>
            <a:r>
              <a:rPr lang="ru-RU" sz="3200" b="1" dirty="0" smtClean="0">
                <a:latin typeface="Arial Black" panose="020B0A04020102020204" pitchFamily="34" charset="0"/>
              </a:rPr>
              <a:t>Очень внешность изменяет </a:t>
            </a:r>
            <a:br>
              <a:rPr lang="ru-RU" sz="3200" b="1" dirty="0" smtClean="0">
                <a:latin typeface="Arial Black" panose="020B0A04020102020204" pitchFamily="34" charset="0"/>
              </a:rPr>
            </a:br>
            <a:r>
              <a:rPr lang="ru-RU" sz="3200" b="1" dirty="0" smtClean="0">
                <a:latin typeface="Arial Black" panose="020B0A04020102020204" pitchFamily="34" charset="0"/>
              </a:rPr>
              <a:t>Макияж искусный – …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http://www.olmea.ru/image/cache/data/body2-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92" y="2924943"/>
            <a:ext cx="4000924" cy="3700855"/>
          </a:xfrm>
          <a:prstGeom prst="rect">
            <a:avLst/>
          </a:prstGeom>
          <a:noFill/>
        </p:spPr>
      </p:pic>
      <p:sp>
        <p:nvSpPr>
          <p:cNvPr id="6" name="5-конечная звезда 5">
            <a:hlinkClick r:id="rId3" action="ppaction://hlinksldjump"/>
          </p:cNvPr>
          <p:cNvSpPr/>
          <p:nvPr/>
        </p:nvSpPr>
        <p:spPr>
          <a:xfrm>
            <a:off x="8001024" y="5715016"/>
            <a:ext cx="628648" cy="5715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084168" y="188640"/>
            <a:ext cx="2751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Загадки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37005" y="3946925"/>
            <a:ext cx="4824536" cy="171432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2F0AB6"/>
                </a:solidFill>
              </a:rPr>
              <a:t/>
            </a:r>
            <a:br>
              <a:rPr lang="ru-RU" dirty="0" smtClean="0">
                <a:solidFill>
                  <a:srgbClr val="2F0AB6"/>
                </a:solidFill>
              </a:rPr>
            </a:br>
            <a:r>
              <a:rPr lang="ru-RU" sz="3200" b="1" i="1" dirty="0" smtClean="0">
                <a:latin typeface="Arial Black" panose="020B0A04020102020204" pitchFamily="34" charset="0"/>
              </a:rPr>
              <a:t>                                               (СЦЕНА!)</a:t>
            </a:r>
            <a:br>
              <a:rPr lang="ru-RU" sz="3200" b="1" i="1" dirty="0" smtClean="0">
                <a:latin typeface="Arial Black" panose="020B0A04020102020204" pitchFamily="34" charset="0"/>
              </a:rPr>
            </a:br>
            <a:endParaRPr lang="ru-RU" sz="3200" b="1" i="1" dirty="0">
              <a:latin typeface="Arial Black" panose="020B0A040201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39"/>
            <a:ext cx="6336704" cy="3758285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 </a:t>
            </a:r>
            <a:r>
              <a:rPr lang="ru-RU" sz="3200" b="1" dirty="0" smtClean="0">
                <a:latin typeface="Arial Black" panose="020B0A04020102020204" pitchFamily="34" charset="0"/>
              </a:rPr>
              <a:t>В кинотеатре – широкий экран,</a:t>
            </a:r>
            <a:br>
              <a:rPr lang="ru-RU" sz="3200" b="1" dirty="0" smtClean="0">
                <a:latin typeface="Arial Black" panose="020B0A04020102020204" pitchFamily="34" charset="0"/>
              </a:rPr>
            </a:br>
            <a:r>
              <a:rPr lang="ru-RU" sz="3200" b="1" dirty="0" smtClean="0">
                <a:latin typeface="Arial Black" panose="020B0A04020102020204" pitchFamily="34" charset="0"/>
              </a:rPr>
              <a:t> В цирке – манеж иль арена.</a:t>
            </a:r>
            <a:br>
              <a:rPr lang="ru-RU" sz="3200" b="1" dirty="0" smtClean="0">
                <a:latin typeface="Arial Black" panose="020B0A04020102020204" pitchFamily="34" charset="0"/>
              </a:rPr>
            </a:br>
            <a:r>
              <a:rPr lang="ru-RU" sz="3200" b="1" dirty="0" smtClean="0">
                <a:latin typeface="Arial Black" panose="020B0A04020102020204" pitchFamily="34" charset="0"/>
              </a:rPr>
              <a:t> Ну, а в театре, обычном театре,</a:t>
            </a:r>
            <a:br>
              <a:rPr lang="ru-RU" sz="3200" b="1" dirty="0" smtClean="0">
                <a:latin typeface="Arial Black" panose="020B0A04020102020204" pitchFamily="34" charset="0"/>
              </a:rPr>
            </a:br>
            <a:r>
              <a:rPr lang="ru-RU" sz="3200" b="1" dirty="0" smtClean="0">
                <a:latin typeface="Arial Black" panose="020B0A04020102020204" pitchFamily="34" charset="0"/>
              </a:rPr>
              <a:t> Площадка особая - …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pic>
        <p:nvPicPr>
          <p:cNvPr id="3074" name="Picture 2" descr="http://www.ekomissionka.kh.ua/content/2011/20111028/Designe-S-C-mail-ru/images/201110/f20111028111440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009763"/>
            <a:ext cx="3240360" cy="2679529"/>
          </a:xfrm>
          <a:prstGeom prst="rect">
            <a:avLst/>
          </a:prstGeom>
          <a:noFill/>
        </p:spPr>
      </p:pic>
      <p:sp>
        <p:nvSpPr>
          <p:cNvPr id="5" name="5-конечная звезда 4">
            <a:hlinkClick r:id="rId3" action="ppaction://hlinksldjump"/>
          </p:cNvPr>
          <p:cNvSpPr/>
          <p:nvPr/>
        </p:nvSpPr>
        <p:spPr>
          <a:xfrm>
            <a:off x="8143900" y="6000768"/>
            <a:ext cx="642942" cy="5000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069520" cy="381642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latin typeface="Arial Black" panose="020B0A04020102020204" pitchFamily="34" charset="0"/>
              </a:rPr>
              <a:t>Театральный он работник –</a:t>
            </a:r>
            <a:br>
              <a:rPr lang="ru-RU" sz="3600" b="1" dirty="0" smtClean="0">
                <a:latin typeface="Arial Black" panose="020B0A04020102020204" pitchFamily="34" charset="0"/>
              </a:rPr>
            </a:br>
            <a:r>
              <a:rPr lang="ru-RU" sz="3600" b="1" dirty="0" smtClean="0">
                <a:latin typeface="Arial Black" panose="020B0A04020102020204" pitchFamily="34" charset="0"/>
              </a:rPr>
              <a:t>Постановок «дирижёр»,</a:t>
            </a:r>
            <a:br>
              <a:rPr lang="ru-RU" sz="3600" b="1" dirty="0" smtClean="0">
                <a:latin typeface="Arial Black" panose="020B0A04020102020204" pitchFamily="34" charset="0"/>
              </a:rPr>
            </a:br>
            <a:r>
              <a:rPr lang="ru-RU" sz="3600" b="1" dirty="0" smtClean="0">
                <a:latin typeface="Arial Black" panose="020B0A04020102020204" pitchFamily="34" charset="0"/>
              </a:rPr>
              <a:t>Управляющий спектаклем -</a:t>
            </a:r>
            <a:br>
              <a:rPr lang="ru-RU" sz="3600" b="1" dirty="0" smtClean="0">
                <a:latin typeface="Arial Black" panose="020B0A04020102020204" pitchFamily="34" charset="0"/>
              </a:rPr>
            </a:br>
            <a:r>
              <a:rPr lang="ru-RU" sz="3600" b="1" dirty="0" smtClean="0">
                <a:latin typeface="Arial Black" panose="020B0A04020102020204" pitchFamily="34" charset="0"/>
              </a:rPr>
              <a:t>Это, верно, …</a:t>
            </a:r>
            <a:r>
              <a:rPr lang="ru-RU" b="1" dirty="0" smtClean="0">
                <a:latin typeface="Arial Black" panose="020B0A04020102020204" pitchFamily="34" charset="0"/>
              </a:rPr>
              <a:t/>
            </a:r>
            <a:br>
              <a:rPr lang="ru-RU" b="1" dirty="0" smtClean="0">
                <a:latin typeface="Arial Black" panose="020B0A04020102020204" pitchFamily="34" charset="0"/>
              </a:rPr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2466" y="3284984"/>
            <a:ext cx="7058052" cy="928694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Arial Black" panose="020B0A04020102020204" pitchFamily="34" charset="0"/>
              </a:rPr>
              <a:t>(РЕЖИССЁР!)</a:t>
            </a:r>
            <a:endParaRPr lang="ru-RU" sz="3200" b="1" i="1" dirty="0">
              <a:latin typeface="Arial Black" panose="020B0A04020102020204" pitchFamily="34" charset="0"/>
            </a:endParaRPr>
          </a:p>
        </p:txBody>
      </p:sp>
      <p:sp>
        <p:nvSpPr>
          <p:cNvPr id="4" name="5-конечная звезда 3">
            <a:hlinkClick r:id="rId2" action="ppaction://hlinksldjump"/>
          </p:cNvPr>
          <p:cNvSpPr/>
          <p:nvPr/>
        </p:nvSpPr>
        <p:spPr>
          <a:xfrm>
            <a:off x="8072462" y="5857892"/>
            <a:ext cx="571504" cy="5000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51591" y="5283044"/>
            <a:ext cx="3970784" cy="140101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</a:t>
            </a:r>
            <a:r>
              <a:rPr lang="ru-RU" sz="3200" b="1" dirty="0" smtClean="0">
                <a:latin typeface="Arial Black" panose="020B0A04020102020204" pitchFamily="34" charset="0"/>
              </a:rPr>
              <a:t>(ДЕКОРАЦИИ!)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36004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latin typeface="Arial Black" panose="020B0A04020102020204" pitchFamily="34" charset="0"/>
              </a:rPr>
              <a:t>Чтоб смотрелось представленье интереснее,</a:t>
            </a:r>
            <a:br>
              <a:rPr lang="ru-RU" sz="3600" b="1" dirty="0" smtClean="0">
                <a:latin typeface="Arial Black" panose="020B0A04020102020204" pitchFamily="34" charset="0"/>
              </a:rPr>
            </a:br>
            <a:r>
              <a:rPr lang="ru-RU" sz="3600" b="1" dirty="0" smtClean="0">
                <a:latin typeface="Arial Black" panose="020B0A04020102020204" pitchFamily="34" charset="0"/>
              </a:rPr>
              <a:t>В благодарность слышались овации,</a:t>
            </a:r>
            <a:br>
              <a:rPr lang="ru-RU" sz="3600" b="1" dirty="0" smtClean="0">
                <a:latin typeface="Arial Black" panose="020B0A04020102020204" pitchFamily="34" charset="0"/>
              </a:rPr>
            </a:br>
            <a:r>
              <a:rPr lang="ru-RU" sz="3600" b="1" dirty="0" smtClean="0">
                <a:latin typeface="Arial Black" panose="020B0A04020102020204" pitchFamily="34" charset="0"/>
              </a:rPr>
              <a:t>Надобно на сцене оформление:</a:t>
            </a:r>
            <a:br>
              <a:rPr lang="ru-RU" sz="3600" b="1" dirty="0" smtClean="0">
                <a:latin typeface="Arial Black" panose="020B0A04020102020204" pitchFamily="34" charset="0"/>
              </a:rPr>
            </a:br>
            <a:r>
              <a:rPr lang="ru-RU" sz="3600" b="1" dirty="0" smtClean="0">
                <a:latin typeface="Arial Black" panose="020B0A04020102020204" pitchFamily="34" charset="0"/>
              </a:rPr>
              <a:t>Дом, деревья и другие…</a:t>
            </a:r>
            <a:r>
              <a:rPr lang="ru-RU" b="1" dirty="0" smtClean="0">
                <a:latin typeface="Arial Black" panose="020B0A04020102020204" pitchFamily="34" charset="0"/>
              </a:rPr>
              <a:t/>
            </a:r>
            <a:br>
              <a:rPr lang="ru-RU" b="1" dirty="0" smtClean="0">
                <a:latin typeface="Arial Black" panose="020B0A04020102020204" pitchFamily="34" charset="0"/>
              </a:rPr>
            </a:b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44034" name="Picture 2" descr="http://1day.3dn.ru/_ph/5/6826524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4530" y="3068960"/>
            <a:ext cx="3891655" cy="2860370"/>
          </a:xfrm>
          <a:prstGeom prst="rect">
            <a:avLst/>
          </a:prstGeom>
          <a:noFill/>
        </p:spPr>
      </p:pic>
      <p:sp>
        <p:nvSpPr>
          <p:cNvPr id="5" name="5-конечная звезда 4">
            <a:hlinkClick r:id="rId4" action="ppaction://hlinksldjump"/>
          </p:cNvPr>
          <p:cNvSpPr/>
          <p:nvPr/>
        </p:nvSpPr>
        <p:spPr>
          <a:xfrm>
            <a:off x="8286776" y="5929330"/>
            <a:ext cx="500066" cy="5715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4964615"/>
            <a:ext cx="7543824" cy="120437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i="1" dirty="0" smtClean="0">
                <a:latin typeface="Arial Black" panose="020B0A04020102020204" pitchFamily="34" charset="0"/>
              </a:rPr>
              <a:t>                                                (РЕКВИЗИТ!)</a:t>
            </a:r>
            <a:endParaRPr lang="ru-RU" sz="3200" b="1" i="1" dirty="0">
              <a:latin typeface="Arial Black" panose="020B0A040201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5972188" cy="3536145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Arial Black" panose="020B0A04020102020204" pitchFamily="34" charset="0"/>
              </a:rPr>
              <a:t>Всё, что видите на сцене:</a:t>
            </a:r>
            <a:br>
              <a:rPr lang="ru-RU" sz="3200" b="1" dirty="0" smtClean="0">
                <a:latin typeface="Arial Black" panose="020B0A04020102020204" pitchFamily="34" charset="0"/>
              </a:rPr>
            </a:br>
            <a:r>
              <a:rPr lang="ru-RU" sz="3200" b="1" dirty="0" smtClean="0">
                <a:latin typeface="Arial Black" panose="020B0A04020102020204" pitchFamily="34" charset="0"/>
              </a:rPr>
              <a:t>Что лежит, висит, стоит,</a:t>
            </a:r>
            <a:br>
              <a:rPr lang="ru-RU" sz="3200" b="1" dirty="0" smtClean="0">
                <a:latin typeface="Arial Black" panose="020B0A04020102020204" pitchFamily="34" charset="0"/>
              </a:rPr>
            </a:br>
            <a:r>
              <a:rPr lang="ru-RU" sz="3200" b="1" dirty="0" smtClean="0">
                <a:latin typeface="Arial Black" panose="020B0A04020102020204" pitchFamily="34" charset="0"/>
              </a:rPr>
              <a:t>Все предметы представленья –</a:t>
            </a:r>
            <a:br>
              <a:rPr lang="ru-RU" sz="3200" b="1" dirty="0" smtClean="0">
                <a:latin typeface="Arial Black" panose="020B0A04020102020204" pitchFamily="34" charset="0"/>
              </a:rPr>
            </a:br>
            <a:r>
              <a:rPr lang="ru-RU" sz="3200" b="1" dirty="0" smtClean="0">
                <a:latin typeface="Arial Black" panose="020B0A04020102020204" pitchFamily="34" charset="0"/>
              </a:rPr>
              <a:t>Это, знайте, …</a:t>
            </a:r>
            <a:br>
              <a:rPr lang="ru-RU" sz="3200" b="1" dirty="0" smtClean="0">
                <a:latin typeface="Arial Black" panose="020B0A04020102020204" pitchFamily="34" charset="0"/>
              </a:rPr>
            </a:br>
            <a:endParaRPr lang="ru-RU" sz="3200" b="1" dirty="0">
              <a:latin typeface="Arial Black" panose="020B0A04020102020204" pitchFamily="34" charset="0"/>
            </a:endParaRPr>
          </a:p>
        </p:txBody>
      </p:sp>
      <p:pic>
        <p:nvPicPr>
          <p:cNvPr id="43010" name="Picture 2" descr="http://www.webdekart.ru/files/imagecache/fullsize/eda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0183" y="3039597"/>
            <a:ext cx="2503750" cy="1890417"/>
          </a:xfrm>
          <a:prstGeom prst="rect">
            <a:avLst/>
          </a:prstGeom>
          <a:noFill/>
        </p:spPr>
      </p:pic>
      <p:pic>
        <p:nvPicPr>
          <p:cNvPr id="43012" name="Picture 4" descr="http://im0-tub-ru.yandex.net/i?id=138872495-3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001948"/>
            <a:ext cx="2337048" cy="1928066"/>
          </a:xfrm>
          <a:prstGeom prst="rect">
            <a:avLst/>
          </a:prstGeom>
          <a:noFill/>
        </p:spPr>
      </p:pic>
      <p:pic>
        <p:nvPicPr>
          <p:cNvPr id="43014" name="Picture 6" descr="http://www.art-podgotovka.ru/images/lat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700808"/>
            <a:ext cx="2128692" cy="3299804"/>
          </a:xfrm>
          <a:prstGeom prst="rect">
            <a:avLst/>
          </a:prstGeom>
          <a:noFill/>
        </p:spPr>
      </p:pic>
      <p:sp>
        <p:nvSpPr>
          <p:cNvPr id="7" name="5-конечная звезда 6">
            <a:hlinkClick r:id="rId5" action="ppaction://hlinksldjump"/>
          </p:cNvPr>
          <p:cNvSpPr/>
          <p:nvPr/>
        </p:nvSpPr>
        <p:spPr>
          <a:xfrm>
            <a:off x="8143900" y="5929330"/>
            <a:ext cx="500066" cy="5000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s008.radikal.ru/i304/1102/f9/604fa3471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620688"/>
            <a:ext cx="4188696" cy="416195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20611" y="5322676"/>
            <a:ext cx="4511424" cy="135618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2F0AB6"/>
                </a:solidFill>
              </a:rPr>
              <a:t>                                               </a:t>
            </a:r>
            <a:r>
              <a:rPr lang="ru-RU" sz="3200" b="1" i="1" dirty="0" smtClean="0">
                <a:latin typeface="Arial Black" panose="020B0A04020102020204" pitchFamily="34" charset="0"/>
              </a:rPr>
              <a:t>(Петрушка)!» </a:t>
            </a:r>
            <a:endParaRPr lang="ru-RU" sz="3200" b="1" i="1" dirty="0">
              <a:latin typeface="Arial Black" panose="020B0A040201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5868819" cy="5184576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Он веселый и смешной,</a:t>
            </a:r>
            <a:br>
              <a:rPr lang="ru-RU" sz="3200" b="1" dirty="0" smtClean="0"/>
            </a:br>
            <a:r>
              <a:rPr lang="ru-RU" sz="3200" b="1" dirty="0" smtClean="0"/>
              <a:t>Взгляд лукавый, </a:t>
            </a:r>
            <a:br>
              <a:rPr lang="ru-RU" sz="3200" b="1" dirty="0" smtClean="0"/>
            </a:br>
            <a:r>
              <a:rPr lang="ru-RU" sz="3200" b="1" dirty="0" smtClean="0"/>
              <a:t>нос большой,</a:t>
            </a:r>
            <a:br>
              <a:rPr lang="ru-RU" sz="3200" b="1" dirty="0" smtClean="0"/>
            </a:br>
            <a:r>
              <a:rPr lang="ru-RU" sz="3200" b="1" dirty="0" smtClean="0"/>
              <a:t>И колпак он красный</a:t>
            </a:r>
            <a:br>
              <a:rPr lang="ru-RU" sz="3200" b="1" dirty="0" smtClean="0"/>
            </a:br>
            <a:r>
              <a:rPr lang="ru-RU" sz="3200" b="1" dirty="0" smtClean="0"/>
              <a:t>Носит не напрасно!</a:t>
            </a:r>
            <a:br>
              <a:rPr lang="ru-RU" sz="3200" b="1" dirty="0" smtClean="0"/>
            </a:br>
            <a:r>
              <a:rPr lang="ru-RU" sz="3200" b="1" dirty="0" smtClean="0"/>
              <a:t>Любит зрителей встречать</a:t>
            </a:r>
            <a:br>
              <a:rPr lang="ru-RU" sz="3200" b="1" dirty="0" smtClean="0"/>
            </a:br>
            <a:r>
              <a:rPr lang="ru-RU" sz="3200" b="1" dirty="0" smtClean="0"/>
              <a:t>И немного покричать.</a:t>
            </a:r>
            <a:br>
              <a:rPr lang="ru-RU" sz="3200" b="1" dirty="0" smtClean="0"/>
            </a:br>
            <a:r>
              <a:rPr lang="ru-RU" sz="3200" b="1" dirty="0" smtClean="0"/>
              <a:t>Кто забавный - просто душка -</a:t>
            </a:r>
            <a:br>
              <a:rPr lang="ru-RU" sz="3200" b="1" dirty="0" smtClean="0"/>
            </a:br>
            <a:r>
              <a:rPr lang="ru-RU" sz="3200" b="1" dirty="0" smtClean="0"/>
              <a:t>Крикнет: «</a:t>
            </a:r>
            <a:r>
              <a:rPr lang="ru-RU" sz="3200" b="1" dirty="0" err="1" smtClean="0"/>
              <a:t>Здрасьте</a:t>
            </a:r>
            <a:r>
              <a:rPr lang="ru-RU" sz="3200" b="1" dirty="0" smtClean="0"/>
              <a:t>! Я... 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5" name="5-конечная звезда 4">
            <a:hlinkClick r:id="rId3" action="ppaction://hlinksldjump"/>
          </p:cNvPr>
          <p:cNvSpPr/>
          <p:nvPr/>
        </p:nvSpPr>
        <p:spPr>
          <a:xfrm>
            <a:off x="8072462" y="6000768"/>
            <a:ext cx="714380" cy="5000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5719577"/>
            <a:ext cx="7043758" cy="100013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i="1" dirty="0" smtClean="0"/>
              <a:t>                       (Театр кукол)</a:t>
            </a:r>
            <a:endParaRPr lang="ru-RU" sz="3200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3888432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Arial Black" panose="020B0A04020102020204" pitchFamily="34" charset="0"/>
              </a:rPr>
              <a:t>Артист на сцене - кукловод,</a:t>
            </a:r>
            <a:br>
              <a:rPr lang="ru-RU" sz="3200" b="1" dirty="0" smtClean="0">
                <a:latin typeface="Arial Black" panose="020B0A04020102020204" pitchFamily="34" charset="0"/>
              </a:rPr>
            </a:br>
            <a:r>
              <a:rPr lang="ru-RU" sz="3200" b="1" dirty="0" smtClean="0">
                <a:latin typeface="Arial Black" panose="020B0A04020102020204" pitchFamily="34" charset="0"/>
              </a:rPr>
              <a:t>А зритель в зале там - народ.</a:t>
            </a:r>
            <a:br>
              <a:rPr lang="ru-RU" sz="3200" b="1" dirty="0" smtClean="0">
                <a:latin typeface="Arial Black" panose="020B0A04020102020204" pitchFamily="34" charset="0"/>
              </a:rPr>
            </a:br>
            <a:r>
              <a:rPr lang="ru-RU" sz="3200" b="1" dirty="0" smtClean="0">
                <a:latin typeface="Arial Black" panose="020B0A04020102020204" pitchFamily="34" charset="0"/>
              </a:rPr>
              <a:t>Артисту смотрят все на руку,</a:t>
            </a:r>
            <a:br>
              <a:rPr lang="ru-RU" sz="3200" b="1" dirty="0" smtClean="0">
                <a:latin typeface="Arial Black" panose="020B0A04020102020204" pitchFamily="34" charset="0"/>
              </a:rPr>
            </a:br>
            <a:r>
              <a:rPr lang="ru-RU" sz="3200" b="1" dirty="0" smtClean="0">
                <a:latin typeface="Arial Black" panose="020B0A04020102020204" pitchFamily="34" charset="0"/>
              </a:rPr>
              <a:t>Что за театр? </a:t>
            </a:r>
            <a:r>
              <a:rPr lang="ru-RU" b="1" dirty="0" smtClean="0">
                <a:latin typeface="Arial Black" panose="020B0A04020102020204" pitchFamily="34" charset="0"/>
              </a:rPr>
              <a:t/>
            </a:r>
            <a:br>
              <a:rPr lang="ru-RU" b="1" dirty="0" smtClean="0">
                <a:latin typeface="Arial Black" panose="020B0A04020102020204" pitchFamily="34" charset="0"/>
              </a:rPr>
            </a:b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45058" name="Picture 2" descr="http://www.sarrest.ru/cultura/teatr/07/k0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17329"/>
            <a:ext cx="4536504" cy="3402379"/>
          </a:xfrm>
          <a:prstGeom prst="rect">
            <a:avLst/>
          </a:prstGeom>
          <a:noFill/>
        </p:spPr>
      </p:pic>
      <p:sp>
        <p:nvSpPr>
          <p:cNvPr id="5" name="5-конечная звезда 4">
            <a:hlinkClick r:id="rId3" action="ppaction://hlinksldjump"/>
          </p:cNvPr>
          <p:cNvSpPr/>
          <p:nvPr/>
        </p:nvSpPr>
        <p:spPr>
          <a:xfrm>
            <a:off x="7929586" y="5857892"/>
            <a:ext cx="700086" cy="6429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image.shutterstock.com/display_pic_with_logo/202783/202783,1302360751,4/stock-photo-raster-version-of-vector-theatrical-mask-on-a-red-background-7489618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rcRect b="6296"/>
          <a:stretch/>
        </p:blipFill>
        <p:spPr bwMode="auto">
          <a:xfrm>
            <a:off x="1043608" y="188639"/>
            <a:ext cx="6912768" cy="647746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41387"/>
            <a:ext cx="6264696" cy="628800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i="1" dirty="0" smtClean="0">
                <a:latin typeface="Arial Black" panose="020B0A04020102020204" pitchFamily="34" charset="0"/>
              </a:rPr>
              <a:t>Театры разные бывают</a:t>
            </a:r>
          </a:p>
          <a:p>
            <a:pPr algn="ctr">
              <a:buNone/>
            </a:pPr>
            <a:r>
              <a:rPr lang="ru-RU" sz="3200" b="1" i="1" dirty="0" smtClean="0">
                <a:latin typeface="Arial Black" panose="020B0A04020102020204" pitchFamily="34" charset="0"/>
              </a:rPr>
              <a:t>И чего в них только нет.</a:t>
            </a:r>
          </a:p>
          <a:p>
            <a:pPr algn="ctr">
              <a:buNone/>
            </a:pPr>
            <a:r>
              <a:rPr lang="ru-RU" sz="3200" b="1" i="1" dirty="0" smtClean="0">
                <a:latin typeface="Arial Black" panose="020B0A04020102020204" pitchFamily="34" charset="0"/>
              </a:rPr>
              <a:t>Здесь спектакли всем сыграют,</a:t>
            </a:r>
          </a:p>
          <a:p>
            <a:pPr algn="ctr">
              <a:buNone/>
            </a:pPr>
            <a:r>
              <a:rPr lang="ru-RU" sz="3200" b="1" i="1" dirty="0" smtClean="0">
                <a:latin typeface="Arial Black" panose="020B0A04020102020204" pitchFamily="34" charset="0"/>
              </a:rPr>
              <a:t>Драму, оперу, балет.</a:t>
            </a:r>
          </a:p>
          <a:p>
            <a:pPr algn="ctr">
              <a:buNone/>
            </a:pPr>
            <a:r>
              <a:rPr lang="ru-RU" sz="3200" b="1" i="1" dirty="0" smtClean="0">
                <a:latin typeface="Arial Black" panose="020B0A04020102020204" pitchFamily="34" charset="0"/>
              </a:rPr>
              <a:t>Здесь на сцене можно встретить</a:t>
            </a:r>
          </a:p>
          <a:p>
            <a:pPr algn="ctr">
              <a:buNone/>
            </a:pPr>
            <a:r>
              <a:rPr lang="ru-RU" sz="3200" b="1" i="1" dirty="0" smtClean="0">
                <a:latin typeface="Arial Black" panose="020B0A04020102020204" pitchFamily="34" charset="0"/>
              </a:rPr>
              <a:t>Разных кукол и зверей.</a:t>
            </a:r>
          </a:p>
          <a:p>
            <a:pPr algn="ctr">
              <a:buNone/>
            </a:pPr>
            <a:r>
              <a:rPr lang="ru-RU" sz="3200" b="1" i="1" dirty="0" smtClean="0">
                <a:latin typeface="Arial Black" panose="020B0A04020102020204" pitchFamily="34" charset="0"/>
              </a:rPr>
              <a:t>Театр очень любят дети </a:t>
            </a:r>
          </a:p>
          <a:p>
            <a:pPr algn="ctr">
              <a:buNone/>
            </a:pPr>
            <a:r>
              <a:rPr lang="ru-RU" sz="3200" b="1" i="1" dirty="0" smtClean="0">
                <a:latin typeface="Arial Black" panose="020B0A04020102020204" pitchFamily="34" charset="0"/>
              </a:rPr>
              <a:t>Так пойдем туда скорей!</a:t>
            </a:r>
            <a:endParaRPr lang="ru-RU" sz="3200" b="1" i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291513" cy="291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4191" y="5013176"/>
            <a:ext cx="42608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998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1677" y="2967335"/>
            <a:ext cx="6580648" cy="15696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Молодцы!</a:t>
            </a:r>
            <a:endParaRPr lang="ru-RU" sz="9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819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www.proza.ru/pics/2011/09/23/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8943"/>
            <a:ext cx="4034629" cy="32184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254286"/>
            <a:ext cx="8208912" cy="3603714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Театр - это удивительное место                 где  показывают спектакли, звучит музыка, читают стихи, поют или танцуют.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Там можно и посмеяться и поплакать, порой даже есть над чем задуматься, чему удивиться.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5-конечная звезда 5">
            <a:hlinkClick r:id="rId3" action="ppaction://hlinksldjump"/>
          </p:cNvPr>
          <p:cNvSpPr/>
          <p:nvPr/>
        </p:nvSpPr>
        <p:spPr>
          <a:xfrm>
            <a:off x="8072462" y="5929330"/>
            <a:ext cx="714380" cy="6429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81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0"/>
            <a:ext cx="9324528" cy="3789039"/>
          </a:xfrm>
        </p:spPr>
        <p:txBody>
          <a:bodyPr/>
          <a:lstStyle/>
          <a:p>
            <a:pPr algn="just">
              <a:buNone/>
            </a:pPr>
            <a:r>
              <a:rPr lang="ru-RU" i="1" dirty="0" smtClean="0">
                <a:solidFill>
                  <a:srgbClr val="FFFF00"/>
                </a:solidFill>
              </a:rPr>
              <a:t>     </a:t>
            </a:r>
            <a:r>
              <a:rPr lang="ru-RU" sz="3200" b="1" dirty="0" smtClean="0">
                <a:latin typeface="Arial Black" panose="020B0A04020102020204" pitchFamily="34" charset="0"/>
              </a:rPr>
              <a:t>СПЕКТАКЛЬ — театральное представление. Создается на основе драматического или музыкально-сценического произведения в соответствии с замыслом режиссера совместными усилиями актеров, художника и др.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gallery_2_90_348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99697" y="3497542"/>
            <a:ext cx="4249612" cy="3048666"/>
          </a:xfrm>
          <a:prstGeom prst="rect">
            <a:avLst/>
          </a:prstGeom>
          <a:noFill/>
        </p:spPr>
      </p:pic>
      <p:pic>
        <p:nvPicPr>
          <p:cNvPr id="6" name="Picture 2" descr="http://www.euro26.ro/e26/wp-content/uploads/2010/04/giselle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42918"/>
            <a:ext cx="4033520" cy="2957915"/>
          </a:xfrm>
          <a:prstGeom prst="rect">
            <a:avLst/>
          </a:prstGeom>
          <a:noFill/>
        </p:spPr>
      </p:pic>
      <p:sp>
        <p:nvSpPr>
          <p:cNvPr id="7" name="5-конечная звезда 6">
            <a:hlinkClick r:id="rId5" action="ppaction://hlinksldjump"/>
          </p:cNvPr>
          <p:cNvSpPr/>
          <p:nvPr/>
        </p:nvSpPr>
        <p:spPr>
          <a:xfrm>
            <a:off x="8286776" y="5929330"/>
            <a:ext cx="557210" cy="5715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0" descr="Новость: Юрий Любимов ушел из Театра на Таганке из-за &quot;кровавой&quot; репети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80928"/>
            <a:ext cx="5113726" cy="387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295232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i="1" dirty="0" smtClean="0">
                <a:solidFill>
                  <a:srgbClr val="FFFF00"/>
                </a:solidFill>
              </a:rPr>
              <a:t>       </a:t>
            </a:r>
            <a:r>
              <a:rPr lang="ru-RU" sz="3200" b="1" i="1" dirty="0" smtClean="0">
                <a:latin typeface="Arial Black" panose="020B0A04020102020204" pitchFamily="34" charset="0"/>
              </a:rPr>
              <a:t>РЕЖИССЕР — постановщик спектаклей, на основе собственного замысла создает новую сценическую реальность, объединяя работу актеров, художника, композитора.</a:t>
            </a:r>
          </a:p>
          <a:p>
            <a:endParaRPr lang="ru-RU" sz="3200" dirty="0"/>
          </a:p>
        </p:txBody>
      </p:sp>
      <p:sp>
        <p:nvSpPr>
          <p:cNvPr id="5" name="5-конечная звезда 4">
            <a:hlinkClick r:id="rId3" action="ppaction://hlinksldjump"/>
          </p:cNvPr>
          <p:cNvSpPr/>
          <p:nvPr/>
        </p:nvSpPr>
        <p:spPr>
          <a:xfrm>
            <a:off x="8143900" y="5857892"/>
            <a:ext cx="557210" cy="5000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-243408"/>
            <a:ext cx="9482192" cy="19888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i="1" dirty="0" smtClean="0">
                <a:latin typeface="Arial Black" panose="020B0A04020102020204" pitchFamily="34" charset="0"/>
              </a:rPr>
              <a:t>АКТЕР, актриса — исполнитель (исполнительница) ролей в спектакле</a:t>
            </a:r>
            <a:endParaRPr lang="ru-RU" sz="3200" b="1" i="1" dirty="0">
              <a:latin typeface="Arial Black" panose="020B0A04020102020204" pitchFamily="34" charset="0"/>
            </a:endParaRPr>
          </a:p>
        </p:txBody>
      </p:sp>
      <p:pic>
        <p:nvPicPr>
          <p:cNvPr id="4" name="Picture 2" descr="http://cs9768.userapi.com/u5523882/125827919/x_1d39eb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22801"/>
            <a:ext cx="3528392" cy="5188812"/>
          </a:xfrm>
          <a:prstGeom prst="rect">
            <a:avLst/>
          </a:prstGeom>
          <a:noFill/>
        </p:spPr>
      </p:pic>
      <p:pic>
        <p:nvPicPr>
          <p:cNvPr id="5" name="Picture 4" descr="http://cs9768.userapi.com/u5523882/125827919/x_3ab49d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522801"/>
            <a:ext cx="3622806" cy="5132309"/>
          </a:xfrm>
          <a:prstGeom prst="rect">
            <a:avLst/>
          </a:prstGeom>
          <a:noFill/>
        </p:spPr>
      </p:pic>
      <p:sp>
        <p:nvSpPr>
          <p:cNvPr id="6" name="5-конечная звезда 5">
            <a:hlinkClick r:id="rId4" action="ppaction://hlinksldjump"/>
          </p:cNvPr>
          <p:cNvSpPr/>
          <p:nvPr/>
        </p:nvSpPr>
        <p:spPr>
          <a:xfrm>
            <a:off x="8286776" y="6000768"/>
            <a:ext cx="557210" cy="5000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://m6.paperblog.com/i/24/243050/-L-NpqZ9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72816"/>
            <a:ext cx="3780422" cy="2520281"/>
          </a:xfrm>
          <a:prstGeom prst="rect">
            <a:avLst/>
          </a:prstGeom>
          <a:noFill/>
        </p:spPr>
      </p:pic>
      <p:pic>
        <p:nvPicPr>
          <p:cNvPr id="51202" name="Picture 2" descr="http://news6.ru/uploads/posts/foto/2012-04/thumbs/zakulise-ili-vystavka-miniatyurnyh-teatralnyh-dekoraciy_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520" y="1772816"/>
            <a:ext cx="3672410" cy="252028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1"/>
            <a:ext cx="8258204" cy="25431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5662"/>
            <a:ext cx="859246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ДЕКОРАЦИЯ — художественное оформление места действия на театральной сцене, создающее зрительный образ спектакля.</a:t>
            </a:r>
          </a:p>
          <a:p>
            <a:pPr algn="just"/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just"/>
            <a:endParaRPr lang="ru-RU" sz="32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just"/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just"/>
            <a:endParaRPr lang="ru-RU" sz="32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just"/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200" b="1" i="1" dirty="0" smtClean="0">
                <a:latin typeface="Arial Black" panose="020B0A04020102020204" pitchFamily="34" charset="0"/>
              </a:rPr>
              <a:t>Декоратор</a:t>
            </a:r>
            <a:r>
              <a:rPr lang="ru-RU" sz="3200" b="1" i="1" dirty="0">
                <a:latin typeface="Arial Black" panose="020B0A04020102020204" pitchFamily="34" charset="0"/>
              </a:rPr>
              <a:t> – это специалист по украшению интерьеров, а также театральный художник, пишущий декорации на основе рисунков других художников.</a:t>
            </a:r>
          </a:p>
        </p:txBody>
      </p:sp>
      <p:sp>
        <p:nvSpPr>
          <p:cNvPr id="7" name="5-конечная звезда 6">
            <a:hlinkClick r:id="rId4" action="ppaction://hlinksldjump"/>
          </p:cNvPr>
          <p:cNvSpPr/>
          <p:nvPr/>
        </p:nvSpPr>
        <p:spPr>
          <a:xfrm>
            <a:off x="8358214" y="6000768"/>
            <a:ext cx="485772" cy="5000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0936" y="2067202"/>
            <a:ext cx="1449136" cy="222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data/kosmos-gorod-transport/Gorod-Teatr.files/0020-035-Sof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4328" y="116632"/>
            <a:ext cx="5000660" cy="285752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-234274"/>
            <a:ext cx="3886224" cy="35593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FFFF00"/>
                </a:solidFill>
              </a:rPr>
              <a:t>    </a:t>
            </a:r>
            <a:r>
              <a:rPr lang="ru-RU" sz="2400" b="1" dirty="0" smtClean="0">
                <a:latin typeface="Arial Black" panose="020B0A04020102020204" pitchFamily="34" charset="0"/>
              </a:rPr>
              <a:t>СОФИТ — часть осветительной аппаратуры в театре, светильники рассеянного света, освещающие сцену спереди и сверху.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5" name="5-конечная звезда 4">
            <a:hlinkClick r:id="rId3" action="ppaction://hlinksldjump"/>
          </p:cNvPr>
          <p:cNvSpPr/>
          <p:nvPr/>
        </p:nvSpPr>
        <p:spPr>
          <a:xfrm>
            <a:off x="8215338" y="5929330"/>
            <a:ext cx="485772" cy="5000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4516" y="5144500"/>
            <a:ext cx="882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Arial Black" panose="020B0A04020102020204" pitchFamily="34" charset="0"/>
              </a:rPr>
              <a:t>Осветитель - театральный электротехник, </a:t>
            </a:r>
            <a:r>
              <a:rPr lang="ru-RU" sz="3200" b="1" i="1" dirty="0" smtClean="0">
                <a:latin typeface="Arial Black" panose="020B0A04020102020204" pitchFamily="34" charset="0"/>
              </a:rPr>
              <a:t>который освещает </a:t>
            </a:r>
            <a:r>
              <a:rPr lang="ru-RU" sz="3200" b="1" i="1" dirty="0">
                <a:latin typeface="Arial Black" panose="020B0A04020102020204" pitchFamily="34" charset="0"/>
              </a:rPr>
              <a:t>сцену, меняет освещение.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39926"/>
            <a:ext cx="4038882" cy="2261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2929"/>
            <a:ext cx="3888432" cy="364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573015"/>
            <a:ext cx="9144000" cy="32846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i="1" dirty="0">
                <a:latin typeface="Arial Black" panose="020B0A04020102020204" pitchFamily="34" charset="0"/>
              </a:rPr>
              <a:t>Бутафор – работник театра,  который изготавливает предметы из картона, папье-маше, дерева, материи, гипса, которые используют в театральных постановках вместо настоящей мебели, украшений.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"/>
            <a:ext cx="3888432" cy="3429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 Black" panose="020B0A04020102020204" pitchFamily="34" charset="0"/>
              </a:rPr>
              <a:t>Бутафория – это искусственные предметы, изготовленные из разных материалов.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463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685</TotalTime>
  <Words>322</Words>
  <Application>Microsoft Office PowerPoint</Application>
  <PresentationFormat>Экран (4:3)</PresentationFormat>
  <Paragraphs>52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Базовая</vt:lpstr>
      <vt:lpstr>ТЕАТРАЛЬНЫЕ ПРОФЕССИИ</vt:lpstr>
      <vt:lpstr>Слайд 2</vt:lpstr>
      <vt:lpstr>Театр - это удивительное место                 где  показывают спектакли, звучит музыка, читают стихи, поют или танцуют. Там можно и посмеяться и поплакать, порой даже есть над чем задуматься, чему удивиться.</vt:lpstr>
      <vt:lpstr>Слайд 4</vt:lpstr>
      <vt:lpstr>Слайд 5</vt:lpstr>
      <vt:lpstr>Слайд 6</vt:lpstr>
      <vt:lpstr>Слайд 7</vt:lpstr>
      <vt:lpstr>Слайд 8</vt:lpstr>
      <vt:lpstr>Бутафория – это искусственные предметы, изготовленные из разных материалов.</vt:lpstr>
      <vt:lpstr>Слайд 10</vt:lpstr>
      <vt:lpstr>Костюмер - работник театра, который отвечает за костюмы, их подготовку к спектаклю, портной, шьет театральные костюмы, одевает актеров.</vt:lpstr>
      <vt:lpstr>Гример - работник театра, помогающий актерам изменить внешность для исполнения определенной роли.</vt:lpstr>
      <vt:lpstr>И актрисе, и актёру, (Будь обычный он, иль мим) Очень внешность изменяет  Макияж искусный – …</vt:lpstr>
      <vt:lpstr> В кинотеатре – широкий экран,  В цирке – манеж иль арена.  Ну, а в театре, обычном театре,  Площадка особая - …</vt:lpstr>
      <vt:lpstr>Театральный он работник – Постановок «дирижёр», Управляющий спектаклем - Это, верно, …  </vt:lpstr>
      <vt:lpstr>Чтоб смотрелось представленье интереснее, В благодарность слышались овации, Надобно на сцене оформление: Дом, деревья и другие… </vt:lpstr>
      <vt:lpstr>Всё, что видите на сцене: Что лежит, висит, стоит, Все предметы представленья – Это, знайте, … </vt:lpstr>
      <vt:lpstr>Он веселый и смешной, Взгляд лукавый,  нос большой, И колпак он красный Носит не напрасно! Любит зрителей встречать И немного покричать. Кто забавный - просто душка - Крикнет: «Здрасьте! Я...  </vt:lpstr>
      <vt:lpstr>Артист на сцене - кукловод, А зритель в зале там - народ. Артисту смотрят все на руку, Что за театр?  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ТЕАТРАЛЬНОЕ   ИСКУССТВО</dc:title>
  <dc:creator>Роберт</dc:creator>
  <cp:lastModifiedBy>Екатерина</cp:lastModifiedBy>
  <cp:revision>73</cp:revision>
  <dcterms:created xsi:type="dcterms:W3CDTF">2012-12-08T22:26:24Z</dcterms:created>
  <dcterms:modified xsi:type="dcterms:W3CDTF">2020-03-25T11:13:16Z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1013228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