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1" r:id="rId2"/>
    <p:sldId id="288" r:id="rId3"/>
    <p:sldId id="311" r:id="rId4"/>
    <p:sldId id="312" r:id="rId5"/>
    <p:sldId id="313" r:id="rId6"/>
    <p:sldId id="301" r:id="rId7"/>
    <p:sldId id="314" r:id="rId8"/>
    <p:sldId id="317" r:id="rId9"/>
    <p:sldId id="318" r:id="rId10"/>
    <p:sldId id="316" r:id="rId11"/>
    <p:sldId id="319" r:id="rId12"/>
    <p:sldId id="320" r:id="rId13"/>
    <p:sldId id="321" r:id="rId14"/>
    <p:sldId id="325" r:id="rId15"/>
    <p:sldId id="323" r:id="rId16"/>
    <p:sldId id="290" r:id="rId17"/>
    <p:sldId id="328" r:id="rId18"/>
    <p:sldId id="330" r:id="rId19"/>
    <p:sldId id="326" r:id="rId20"/>
    <p:sldId id="292" r:id="rId21"/>
    <p:sldId id="329" r:id="rId22"/>
    <p:sldId id="307" r:id="rId23"/>
    <p:sldId id="331" r:id="rId24"/>
    <p:sldId id="332" r:id="rId25"/>
    <p:sldId id="308" r:id="rId26"/>
    <p:sldId id="309" r:id="rId27"/>
    <p:sldId id="310" r:id="rId28"/>
    <p:sldId id="293" r:id="rId29"/>
    <p:sldId id="294" r:id="rId30"/>
    <p:sldId id="295" r:id="rId31"/>
    <p:sldId id="296" r:id="rId32"/>
    <p:sldId id="297" r:id="rId33"/>
    <p:sldId id="298" r:id="rId34"/>
    <p:sldId id="300" r:id="rId35"/>
    <p:sldId id="287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420600858369244E-2"/>
          <c:y val="5.7471264367816126E-2"/>
          <c:w val="0.60300429184549365"/>
          <c:h val="0.72988505747126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4 классы</c:v>
                </c:pt>
              </c:strCache>
            </c:strRef>
          </c:tx>
          <c:spPr>
            <a:solidFill>
              <a:srgbClr val="9999FF"/>
            </a:solidFill>
            <a:ln w="12699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ОУ 1</c:v>
                </c:pt>
                <c:pt idx="1">
                  <c:v>ОУ 2</c:v>
                </c:pt>
                <c:pt idx="2">
                  <c:v>ОУ 3</c:v>
                </c:pt>
                <c:pt idx="3">
                  <c:v>ОУ 4</c:v>
                </c:pt>
                <c:pt idx="4">
                  <c:v>ОУ 7</c:v>
                </c:pt>
                <c:pt idx="5">
                  <c:v>ОУ 9</c:v>
                </c:pt>
                <c:pt idx="6">
                  <c:v>ПОШ</c:v>
                </c:pt>
                <c:pt idx="7">
                  <c:v>город</c:v>
                </c:pt>
                <c:pt idx="8">
                  <c:v> область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35.32</c:v>
                </c:pt>
                <c:pt idx="1">
                  <c:v>43.260000000000012</c:v>
                </c:pt>
                <c:pt idx="2">
                  <c:v>33.86</c:v>
                </c:pt>
                <c:pt idx="3">
                  <c:v>35.44</c:v>
                </c:pt>
                <c:pt idx="4">
                  <c:v>40.83</c:v>
                </c:pt>
                <c:pt idx="5">
                  <c:v>38.92</c:v>
                </c:pt>
                <c:pt idx="6">
                  <c:v>0</c:v>
                </c:pt>
                <c:pt idx="7">
                  <c:v>37.92</c:v>
                </c:pt>
                <c:pt idx="8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50-440E-99C0-9781C0CB4A3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8 классы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ОУ 1</c:v>
                </c:pt>
                <c:pt idx="1">
                  <c:v>ОУ 2</c:v>
                </c:pt>
                <c:pt idx="2">
                  <c:v>ОУ 3</c:v>
                </c:pt>
                <c:pt idx="3">
                  <c:v>ОУ 4</c:v>
                </c:pt>
                <c:pt idx="4">
                  <c:v>ОУ 7</c:v>
                </c:pt>
                <c:pt idx="5">
                  <c:v>ОУ 9</c:v>
                </c:pt>
                <c:pt idx="6">
                  <c:v>ПОШ</c:v>
                </c:pt>
                <c:pt idx="7">
                  <c:v>город</c:v>
                </c:pt>
                <c:pt idx="8">
                  <c:v> область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38.270000000000003</c:v>
                </c:pt>
                <c:pt idx="1">
                  <c:v>38.449999999999996</c:v>
                </c:pt>
                <c:pt idx="2">
                  <c:v>37.520000000000003</c:v>
                </c:pt>
                <c:pt idx="3">
                  <c:v>30</c:v>
                </c:pt>
                <c:pt idx="4">
                  <c:v>37.67</c:v>
                </c:pt>
                <c:pt idx="5">
                  <c:v>39.480000000000004</c:v>
                </c:pt>
                <c:pt idx="6">
                  <c:v>22.3</c:v>
                </c:pt>
                <c:pt idx="7">
                  <c:v>37.56</c:v>
                </c:pt>
                <c:pt idx="8">
                  <c:v>34.39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395032"/>
        <c:axId val="144394248"/>
      </c:barChart>
      <c:catAx>
        <c:axId val="144395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ru-RU"/>
          </a:p>
        </c:txPr>
        <c:crossAx val="144394248"/>
        <c:crosses val="autoZero"/>
        <c:auto val="1"/>
        <c:lblAlgn val="ctr"/>
        <c:lblOffset val="100"/>
        <c:noMultiLvlLbl val="0"/>
      </c:catAx>
      <c:valAx>
        <c:axId val="144394248"/>
        <c:scaling>
          <c:orientation val="minMax"/>
        </c:scaling>
        <c:delete val="0"/>
        <c:axPos val="l"/>
        <c:majorGridlines>
          <c:spPr>
            <a:ln w="3175">
              <a:solidFill>
                <a:schemeClr val="bg2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44395032"/>
        <c:crosses val="autoZero"/>
        <c:crossBetween val="between"/>
      </c:valAx>
      <c:spPr>
        <a:solidFill>
          <a:schemeClr val="bg2"/>
        </a:solidFill>
        <a:ln w="1269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4463519313304805"/>
          <c:y val="0.31034482758620735"/>
          <c:w val="8.9743410614560426E-2"/>
          <c:h val="0.16465925719462077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19FD5-5E94-454A-81A7-0D4897B5A64A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65207-4A1F-46B1-810F-36AB0A8F3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828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5514" y="685838"/>
            <a:ext cx="6226974" cy="342918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071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515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358DA-AB7E-4255-89C5-8DC93C0A79E6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7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55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6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1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9DC9-F03D-4DC8-AEF3-A69465DC9E26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DC29-65F2-49D2-9DF8-05AC49F770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582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9DC9-F03D-4DC8-AEF3-A69465DC9E26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DC29-65F2-49D2-9DF8-05AC49F770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5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9DC9-F03D-4DC8-AEF3-A69465DC9E26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DC29-65F2-49D2-9DF8-05AC49F770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42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7600240"/>
              </p:ext>
            </p:extLst>
          </p:nvPr>
        </p:nvGraphicFramePr>
        <p:xfrm>
          <a:off x="1592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" y="1590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58752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>
          <a:xfrm>
            <a:off x="609600" y="6356349"/>
            <a:ext cx="2844800" cy="365126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3" y="3921229"/>
            <a:ext cx="5133975" cy="994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1" y="5116616"/>
            <a:ext cx="2743200" cy="9948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 dirty="0" err="1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ПР-Малые</a:t>
            </a:r>
            <a:r>
              <a:rPr lang="ru-RU" sz="7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розничные форматы-8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Apr19 v3.pptx</a:t>
            </a:r>
          </a:p>
        </p:txBody>
      </p:sp>
    </p:spTree>
    <p:extLst>
      <p:ext uri="{BB962C8B-B14F-4D97-AF65-F5344CB8AC3E}">
        <p14:creationId xmlns:p14="http://schemas.microsoft.com/office/powerpoint/2010/main" val="7111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9DC9-F03D-4DC8-AEF3-A69465DC9E26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DC29-65F2-49D2-9DF8-05AC49F770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81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9DC9-F03D-4DC8-AEF3-A69465DC9E26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DC29-65F2-49D2-9DF8-05AC49F770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81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9DC9-F03D-4DC8-AEF3-A69465DC9E26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DC29-65F2-49D2-9DF8-05AC49F770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66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9DC9-F03D-4DC8-AEF3-A69465DC9E26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DC29-65F2-49D2-9DF8-05AC49F770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9DC9-F03D-4DC8-AEF3-A69465DC9E26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DC29-65F2-49D2-9DF8-05AC49F770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58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9DC9-F03D-4DC8-AEF3-A69465DC9E26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DC29-65F2-49D2-9DF8-05AC49F770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64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9DC9-F03D-4DC8-AEF3-A69465DC9E26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DC29-65F2-49D2-9DF8-05AC49F770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1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9DC9-F03D-4DC8-AEF3-A69465DC9E26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DC29-65F2-49D2-9DF8-05AC49F770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22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F9DC9-F03D-4DC8-AEF3-A69465DC9E26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ADC29-65F2-49D2-9DF8-05AC49F770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91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bank-zadaniy/finansovaya-gramotnos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resh.edu.ru/instruction" TargetMode="External"/><Relationship Id="rId3" Type="http://schemas.openxmlformats.org/officeDocument/2006/relationships/hyperlink" Target="http://skiv.instrao.ru/support/demonstratsionnye-materialya/" TargetMode="External"/><Relationship Id="rId7" Type="http://schemas.openxmlformats.org/officeDocument/2006/relationships/hyperlink" Target="https://fg.resh.edu.ru/" TargetMode="External"/><Relationship Id="rId2" Type="http://schemas.openxmlformats.org/officeDocument/2006/relationships/hyperlink" Target="http://skiv.instrao.ru/bank-zadani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nitoring.spbcokoit.ru/procedure/1043/" TargetMode="External"/><Relationship Id="rId5" Type="http://schemas.openxmlformats.org/officeDocument/2006/relationships/hyperlink" Target="https://myshop.ru/shop/product/4539226.html" TargetMode="External"/><Relationship Id="rId4" Type="http://schemas.openxmlformats.org/officeDocument/2006/relationships/hyperlink" Target="http://center-imc.ru/wp-content/uploads/2020/02/10120.pdf" TargetMode="External"/><Relationship Id="rId9" Type="http://schemas.openxmlformats.org/officeDocument/2006/relationships/hyperlink" Target="https://fioco.ru/vebinar-shkoly-ocenka-pisa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promo/education/specpro/fungram" TargetMode="External"/><Relationship Id="rId2" Type="http://schemas.openxmlformats.org/officeDocument/2006/relationships/hyperlink" Target="https://prosv.ru/pages/pisawebinar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course.cerm.ru/" TargetMode="External"/><Relationship Id="rId4" Type="http://schemas.openxmlformats.org/officeDocument/2006/relationships/hyperlink" Target="https://yandex.ru/promo/education/specpro/marathon2020/mai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541565" cy="2387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+mn-lt"/>
              </a:rPr>
              <a:t>Формирование функциональной грамотности обучающихся: ресурсы и механизмы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523999" y="4518990"/>
            <a:ext cx="9833113" cy="170953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dirty="0" smtClean="0"/>
              <a:t>Сапожникова Н.И.</a:t>
            </a:r>
          </a:p>
          <a:p>
            <a:pPr marL="0" indent="0" algn="r">
              <a:buNone/>
            </a:pPr>
            <a:r>
              <a:rPr lang="ru-RU" sz="2000" dirty="0" smtClean="0"/>
              <a:t>заместитель начальника </a:t>
            </a:r>
          </a:p>
          <a:p>
            <a:pPr marL="0" indent="0" algn="r">
              <a:buNone/>
            </a:pPr>
            <a:r>
              <a:rPr lang="ru-RU" sz="2000" dirty="0" smtClean="0"/>
              <a:t>МО Управление образованием</a:t>
            </a:r>
          </a:p>
          <a:p>
            <a:pPr marL="0" indent="0" algn="r">
              <a:buNone/>
            </a:pPr>
            <a:r>
              <a:rPr lang="ru-RU" sz="2000" dirty="0" smtClean="0"/>
              <a:t> городского округа Красноуфимск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0" y="0"/>
            <a:ext cx="1066892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08383"/>
            <a:ext cx="10515600" cy="8823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700" b="1" i="1" dirty="0" smtClean="0"/>
              <a:t>Успешность выполнения работы по направлениям функциональной грамотности (% от максимального балла)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0" y="0"/>
            <a:ext cx="1066892" cy="1170533"/>
          </a:xfrm>
          <a:prstGeom prst="rect">
            <a:avLst/>
          </a:prstGeom>
        </p:spPr>
      </p:pic>
      <p:graphicFrame>
        <p:nvGraphicFramePr>
          <p:cNvPr id="7" name="Объект 3"/>
          <p:cNvGraphicFramePr>
            <a:graphicFrameLocks noGrp="1"/>
          </p:cNvGraphicFramePr>
          <p:nvPr>
            <p:ph idx="1"/>
          </p:nvPr>
        </p:nvGraphicFramePr>
        <p:xfrm>
          <a:off x="838200" y="1590261"/>
          <a:ext cx="10717696" cy="4586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68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0" y="0"/>
            <a:ext cx="1066892" cy="1170533"/>
          </a:xfrm>
          <a:prstGeom prst="rect">
            <a:avLst/>
          </a:prstGeom>
        </p:spPr>
      </p:pic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3"/>
          <a:srcRect l="17402" t="32125" r="15360" b="18122"/>
          <a:stretch>
            <a:fillRect/>
          </a:stretch>
        </p:blipFill>
        <p:spPr bwMode="auto">
          <a:xfrm>
            <a:off x="-1" y="3260036"/>
            <a:ext cx="7262191" cy="303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 l="15855" t="23393" r="22581" b="32455"/>
          <a:stretch>
            <a:fillRect/>
          </a:stretch>
        </p:blipFill>
        <p:spPr bwMode="auto">
          <a:xfrm>
            <a:off x="5804452" y="456372"/>
            <a:ext cx="6081505" cy="321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68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/>
          <a:srcRect l="18740" t="30643" r="26789" b="20593"/>
          <a:stretch>
            <a:fillRect/>
          </a:stretch>
        </p:blipFill>
        <p:spPr bwMode="auto">
          <a:xfrm>
            <a:off x="503584" y="3246783"/>
            <a:ext cx="6162259" cy="331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0" y="0"/>
            <a:ext cx="1066892" cy="1170533"/>
          </a:xfrm>
          <a:prstGeom prst="rect">
            <a:avLst/>
          </a:prstGeom>
        </p:spPr>
      </p:pic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4"/>
          <a:srcRect l="21489" t="31172" r="25786" b="21570"/>
          <a:stretch>
            <a:fillRect/>
          </a:stretch>
        </p:blipFill>
        <p:spPr bwMode="auto">
          <a:xfrm>
            <a:off x="5698435" y="291546"/>
            <a:ext cx="6493565" cy="364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68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77009" y="270749"/>
            <a:ext cx="370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0" y="0"/>
            <a:ext cx="1066892" cy="1170533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rcRect l="17916" t="27018" r="20921" b="23229"/>
          <a:stretch>
            <a:fillRect/>
          </a:stretch>
        </p:blipFill>
        <p:spPr bwMode="auto">
          <a:xfrm>
            <a:off x="503583" y="3196672"/>
            <a:ext cx="5837168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4"/>
          <a:srcRect l="17913" t="28666" r="22876" b="24382"/>
          <a:stretch>
            <a:fillRect/>
          </a:stretch>
        </p:blipFill>
        <p:spPr bwMode="auto">
          <a:xfrm>
            <a:off x="4972995" y="171589"/>
            <a:ext cx="7219005" cy="357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68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251670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1938" y="1020417"/>
            <a:ext cx="10810461" cy="5593868"/>
          </a:xfrm>
        </p:spPr>
        <p:txBody>
          <a:bodyPr>
            <a:normAutofit fontScale="77500" lnSpcReduction="20000"/>
          </a:bodyPr>
          <a:lstStyle/>
          <a:p>
            <a:endParaRPr lang="ru-RU" sz="2000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В  личных  кабинетах  образовательных  организаций </a:t>
            </a:r>
            <a:r>
              <a:rPr lang="ru-RU" b="1" u="sng" dirty="0" smtClean="0"/>
              <a:t>на сервере статистики </a:t>
            </a:r>
            <a:r>
              <a:rPr lang="ru-RU" dirty="0" smtClean="0"/>
              <a:t>представлены общие результаты по школе и в разрезе каждого направления функциональной грамотности </a:t>
            </a:r>
          </a:p>
          <a:p>
            <a:pPr marL="742950" indent="-742950">
              <a:buFont typeface="+mj-lt"/>
              <a:buAutoNum type="arabicPeriod"/>
            </a:pPr>
            <a:r>
              <a:rPr lang="ru-RU" dirty="0" smtClean="0"/>
              <a:t>Результаты выполнения диагностической работы по функциональной грамотности </a:t>
            </a:r>
            <a:r>
              <a:rPr lang="ru-RU" b="1" dirty="0" smtClean="0"/>
              <a:t>по образовательной организации</a:t>
            </a:r>
          </a:p>
          <a:p>
            <a:pPr marL="742950" indent="-742950">
              <a:buFont typeface="+mj-lt"/>
              <a:buAutoNum type="arabicPeriod"/>
            </a:pPr>
            <a:r>
              <a:rPr lang="ru-RU" dirty="0" smtClean="0"/>
              <a:t>Результаты выполнения диагностической работы по функциональной грамотности </a:t>
            </a:r>
            <a:r>
              <a:rPr lang="ru-RU" b="1" dirty="0" smtClean="0"/>
              <a:t>по классам</a:t>
            </a:r>
          </a:p>
          <a:p>
            <a:pPr marL="742950" indent="-742950">
              <a:buFont typeface="+mj-lt"/>
              <a:buAutoNum type="arabicPeriod"/>
            </a:pPr>
            <a:r>
              <a:rPr lang="ru-RU" b="1" dirty="0" smtClean="0"/>
              <a:t>Результаты выполнения заданий</a:t>
            </a:r>
            <a:r>
              <a:rPr lang="ru-RU" dirty="0" smtClean="0"/>
              <a:t> по функциональной грамотности</a:t>
            </a:r>
          </a:p>
          <a:p>
            <a:pPr marL="742950" indent="-742950">
              <a:buFont typeface="+mj-lt"/>
              <a:buAutoNum type="arabicPeriod"/>
            </a:pPr>
            <a:r>
              <a:rPr lang="ru-RU" dirty="0" smtClean="0"/>
              <a:t>Распределения учащихся </a:t>
            </a:r>
            <a:r>
              <a:rPr lang="ru-RU" b="1" dirty="0" smtClean="0"/>
              <a:t>по уровням </a:t>
            </a:r>
            <a:r>
              <a:rPr lang="ru-RU" dirty="0" smtClean="0"/>
              <a:t>сформированности функциональной грамотности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  личных  кабинетах  образовательных  организаций  на  сайте  </a:t>
            </a:r>
            <a:r>
              <a:rPr lang="ru-RU" b="1" u="sng" dirty="0" err="1" smtClean="0"/>
              <a:t>oko.ixora.ru</a:t>
            </a:r>
            <a:r>
              <a:rPr lang="ru-RU" dirty="0" smtClean="0"/>
              <a:t> представлены следующие отчеты:</a:t>
            </a:r>
          </a:p>
          <a:p>
            <a:pPr>
              <a:buNone/>
            </a:pPr>
            <a:r>
              <a:rPr lang="ru-RU" dirty="0" smtClean="0"/>
              <a:t>1.  Детализированные результаты учащихся;</a:t>
            </a:r>
          </a:p>
          <a:p>
            <a:pPr>
              <a:buNone/>
            </a:pPr>
            <a:r>
              <a:rPr lang="ru-RU" dirty="0" smtClean="0"/>
              <a:t>2.  Статистический отчет</a:t>
            </a:r>
          </a:p>
          <a:p>
            <a:pPr marL="0" indent="0" algn="r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0" y="0"/>
            <a:ext cx="1066892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0" y="0"/>
            <a:ext cx="1066892" cy="1170533"/>
          </a:xfrm>
          <a:prstGeom prst="rect">
            <a:avLst/>
          </a:prstGeom>
        </p:spPr>
      </p:pic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 rotWithShape="1">
          <a:blip r:embed="rId3"/>
          <a:srcRect l="18024" t="47232" r="33526" b="28632"/>
          <a:stretch/>
        </p:blipFill>
        <p:spPr bwMode="auto">
          <a:xfrm>
            <a:off x="967409" y="1444486"/>
            <a:ext cx="10641495" cy="4943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68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0" y="0"/>
            <a:ext cx="1066892" cy="1170533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86678"/>
            <a:ext cx="10515600" cy="60401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План анализа результатов диагностической работы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57669"/>
            <a:ext cx="10515600" cy="361929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2400" dirty="0" smtClean="0"/>
              <a:t>Анализ полученных результатов выполнения диагностической работы и их обсуждение в коллективе учителей, преподающих в данном классе (классах)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2400" dirty="0" smtClean="0"/>
              <a:t>Разбор выполнения заданий учащимися классов ОО в коллективе учителей, преподающих в данном классе (классах)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2400" dirty="0" smtClean="0"/>
              <a:t>Выделение групп учащихся с различным уровнем сформированности функциональной грамотности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2400" dirty="0" smtClean="0"/>
              <a:t>Планирование индивидуальной и групповой работы с учащимися с разным уровнем функциональной грамотности</a:t>
            </a:r>
          </a:p>
          <a:p>
            <a:pPr marL="0" indent="0" algn="r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268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150088" y="251791"/>
            <a:ext cx="3763617" cy="5168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 rotWithShape="1">
          <a:blip r:embed="rId2"/>
          <a:srcRect l="27995" t="8278" r="43231" b="21858"/>
          <a:stretch/>
        </p:blipFill>
        <p:spPr bwMode="auto">
          <a:xfrm>
            <a:off x="8600664" y="808382"/>
            <a:ext cx="3087755" cy="4002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3370" t="17043" r="39348" b="10000"/>
          <a:stretch>
            <a:fillRect/>
          </a:stretch>
        </p:blipFill>
        <p:spPr bwMode="auto">
          <a:xfrm>
            <a:off x="437321" y="874643"/>
            <a:ext cx="5764696" cy="55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50" y="0"/>
            <a:ext cx="1066892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0" y="0"/>
            <a:ext cx="1066892" cy="11705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            Управленческий  цикл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3"/>
          <a:srcRect l="20796" t="23064" r="9492" b="11368"/>
          <a:stretch>
            <a:fillRect/>
          </a:stretch>
        </p:blipFill>
        <p:spPr bwMode="auto">
          <a:xfrm>
            <a:off x="1351722" y="1258958"/>
            <a:ext cx="9210261" cy="512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лилиния 8"/>
          <p:cNvSpPr/>
          <p:nvPr/>
        </p:nvSpPr>
        <p:spPr>
          <a:xfrm>
            <a:off x="1280161" y="251670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8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0" y="0"/>
            <a:ext cx="1066892" cy="1170533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23841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287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Главные детерминанты эффективности формирования функциональной грамотности</a:t>
            </a:r>
            <a:br>
              <a:rPr lang="ru-RU" sz="3600" b="1" dirty="0" smtClean="0">
                <a:solidFill>
                  <a:srgbClr val="FF0000"/>
                </a:solidFill>
                <a:latin typeface="+mn-lt"/>
              </a:rPr>
            </a:b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78157"/>
            <a:ext cx="10515600" cy="369880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Качество школьного образования в основном определяется качеством профессиональной подготовки педагогов</a:t>
            </a:r>
          </a:p>
          <a:p>
            <a:pPr marL="725171" indent="-725171" algn="r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i="1" dirty="0" smtClean="0"/>
              <a:t>(по результатам </a:t>
            </a:r>
            <a:r>
              <a:rPr lang="en-US" i="1" dirty="0" smtClean="0"/>
              <a:t>PISA)</a:t>
            </a:r>
            <a:endParaRPr lang="ru-RU" i="1" dirty="0" smtClean="0"/>
          </a:p>
          <a:p>
            <a:pPr marL="725171" indent="-725171">
              <a:lnSpc>
                <a:spcPct val="80000"/>
              </a:lnSpc>
              <a:defRPr/>
            </a:pPr>
            <a:endParaRPr lang="ru-RU" dirty="0" smtClean="0"/>
          </a:p>
          <a:p>
            <a:pPr marL="450760" indent="-450760">
              <a:lnSpc>
                <a:spcPct val="80000"/>
              </a:lnSpc>
              <a:defRPr/>
            </a:pPr>
            <a:r>
              <a:rPr lang="ru-RU" dirty="0" smtClean="0"/>
              <a:t>Качество образовательных достижений школьников в основном определяется качеством учебных заданий, предлагаемых им педагогами</a:t>
            </a:r>
            <a:endParaRPr lang="en-US" dirty="0" smtClean="0"/>
          </a:p>
          <a:p>
            <a:pPr marL="725171" indent="-725171" algn="r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i="1" dirty="0" smtClean="0"/>
              <a:t>(по результатам </a:t>
            </a:r>
            <a:r>
              <a:rPr lang="en-US" i="1" dirty="0" smtClean="0"/>
              <a:t>ITL</a:t>
            </a:r>
            <a:r>
              <a:rPr lang="ru-RU" i="1" dirty="0" smtClean="0"/>
              <a:t>, </a:t>
            </a:r>
            <a:r>
              <a:rPr lang="en-US" i="1" dirty="0" smtClean="0"/>
              <a:t>PISA</a:t>
            </a:r>
            <a:r>
              <a:rPr lang="ru-RU" i="1" dirty="0" smtClean="0"/>
              <a:t>)</a:t>
            </a:r>
            <a:endParaRPr lang="ru-RU" dirty="0" smtClean="0"/>
          </a:p>
          <a:p>
            <a:pPr marL="0" indent="0" algn="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8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0" y="0"/>
            <a:ext cx="1066892" cy="1170533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228845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/>
            <a:endParaRPr lang="ru-RU" sz="2000" dirty="0">
              <a:solidFill>
                <a:srgbClr val="3F5378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indent="0" algn="r">
              <a:buNone/>
            </a:pPr>
            <a:endParaRPr lang="ru-RU" sz="20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172200" y="2238703"/>
            <a:ext cx="5183188" cy="3950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263248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КЛЮЧЕВАЯ ЗАДАЧА</a:t>
            </a:r>
            <a:endParaRPr lang="ru-RU" dirty="0">
              <a:solidFill>
                <a:srgbClr val="3F5378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/>
            <a:r>
              <a:rPr lang="ru-RU" dirty="0">
                <a:solidFill>
                  <a:srgbClr val="3F5378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Обеспечение глобальной конкурентоспособности </a:t>
            </a:r>
            <a:br>
              <a:rPr lang="ru-RU" dirty="0">
                <a:solidFill>
                  <a:srgbClr val="3F5378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ru-RU" dirty="0">
                <a:solidFill>
                  <a:srgbClr val="3F5378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российского образования и вхождение Российской Федерации </a:t>
            </a:r>
            <a:br>
              <a:rPr lang="ru-RU" dirty="0">
                <a:solidFill>
                  <a:srgbClr val="3F5378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ru-RU" dirty="0">
                <a:solidFill>
                  <a:srgbClr val="3F5378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 </a:t>
            </a:r>
            <a:r>
              <a:rPr lang="ru-RU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число 10 ведущих стран мира </a:t>
            </a:r>
            <a:r>
              <a:rPr lang="ru-RU" dirty="0">
                <a:solidFill>
                  <a:srgbClr val="3F5378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 качеству общего </a:t>
            </a:r>
            <a:r>
              <a:rPr lang="ru-RU" dirty="0" smtClean="0">
                <a:solidFill>
                  <a:srgbClr val="3F5378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образования</a:t>
            </a:r>
          </a:p>
          <a:p>
            <a:pPr marL="285750" indent="-285750"/>
            <a:endParaRPr lang="ru-RU" dirty="0">
              <a:solidFill>
                <a:srgbClr val="3F5378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65" y="2080404"/>
            <a:ext cx="5478517" cy="3792033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8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71" y="0"/>
            <a:ext cx="1066892" cy="1170533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61391"/>
            <a:ext cx="10515600" cy="8292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Что делать? 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endParaRPr lang="ru-RU" sz="3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313" y="1351722"/>
            <a:ext cx="11807687" cy="51816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Эффективное введение ФГОС: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42913" indent="-442913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реализация педагогических практик развивающего обучения </a:t>
            </a:r>
          </a:p>
          <a:p>
            <a:pPr marL="442913" indent="-442913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lang="ru-RU" sz="3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внедрение новой </a:t>
            </a:r>
            <a:r>
              <a:rPr lang="ru-RU" sz="3600" i="1" dirty="0" smtClean="0">
                <a:solidFill>
                  <a:srgbClr val="002060"/>
                </a:solidFill>
                <a:cs typeface="Arial" pitchFamily="34" charset="0"/>
              </a:rPr>
              <a:t>системы</a:t>
            </a:r>
            <a:r>
              <a:rPr lang="ru-RU" sz="3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учебных заданий и учебных ситуаций, ориентированных на формирование функциональной грамотности</a:t>
            </a:r>
          </a:p>
          <a:p>
            <a:pPr marL="442913" indent="-442913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lang="ru-RU" sz="3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повышение квалификации учителей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altLang="ru-RU" sz="3600" b="1" i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36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Учебно-методические средства обучения: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altLang="ru-RU" sz="3600" b="1" i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lang="ru-RU" altLang="ru-RU" sz="36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 технологии  развивающего обучения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lang="ru-RU" altLang="ru-RU" sz="36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 эффективные педагогические практики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lang="ru-RU" altLang="ru-RU" sz="36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 учебные задания и учебные ситуации</a:t>
            </a:r>
          </a:p>
          <a:p>
            <a:pPr marL="0" indent="0" algn="r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268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0" y="0"/>
            <a:ext cx="1066892" cy="11705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670" y="365125"/>
            <a:ext cx="10320130" cy="132556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+mn-lt"/>
                <a:cs typeface="Times New Roman" pitchFamily="18" charset="0"/>
              </a:rPr>
              <a:t/>
            </a:r>
            <a:br>
              <a:rPr lang="ru-RU" sz="3600" b="1" dirty="0" smtClean="0">
                <a:latin typeface="+mn-lt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Что означает, что учитель  готов к развитию функциональной грамотности в учебной деятельности</a:t>
            </a:r>
            <a:r>
              <a:rPr lang="ru-RU" sz="36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?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defTabSz="228509">
              <a:lnSpc>
                <a:spcPct val="120000"/>
              </a:lnSpc>
              <a:spcBef>
                <a:spcPts val="1200"/>
              </a:spcBef>
              <a:defRPr sz="49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 smtClean="0"/>
              <a:t>Овладение основными понятиями, связанными с функциональной грамотностью</a:t>
            </a:r>
          </a:p>
          <a:p>
            <a:pPr defTabSz="228509">
              <a:lnSpc>
                <a:spcPct val="120000"/>
              </a:lnSpc>
              <a:spcBef>
                <a:spcPts val="1200"/>
              </a:spcBef>
              <a:defRPr sz="49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 smtClean="0"/>
              <a:t>Овладение практиками формирования и оценки функциональной грамотности (различение процессов формирования и оценки функциональной грамотности)</a:t>
            </a:r>
          </a:p>
          <a:p>
            <a:pPr defTabSz="228509">
              <a:lnSpc>
                <a:spcPct val="120000"/>
              </a:lnSpc>
              <a:spcBef>
                <a:spcPts val="1200"/>
              </a:spcBef>
              <a:defRPr sz="49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 smtClean="0"/>
              <a:t>Понимание роли учебных задач как средства формирования функциональной грамотности</a:t>
            </a:r>
          </a:p>
          <a:p>
            <a:pPr defTabSz="228509">
              <a:lnSpc>
                <a:spcPct val="120000"/>
              </a:lnSpc>
              <a:spcBef>
                <a:spcPts val="1200"/>
              </a:spcBef>
              <a:defRPr sz="49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 smtClean="0"/>
              <a:t>Умение отбирать </a:t>
            </a:r>
            <a:r>
              <a:rPr lang="en-US" sz="2000" dirty="0" smtClean="0"/>
              <a:t>/ </a:t>
            </a:r>
            <a:r>
              <a:rPr lang="ru-RU" sz="2000" dirty="0" smtClean="0"/>
              <a:t>разрабатывать учебные задания для формирования и оценки ФГ</a:t>
            </a:r>
          </a:p>
          <a:p>
            <a:pPr>
              <a:spcBef>
                <a:spcPts val="1200"/>
              </a:spcBef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Овладение  практиками развивающего обучения (работа в группах, проектная и исследовательская деятельность и др.)</a:t>
            </a:r>
          </a:p>
          <a:p>
            <a:pPr>
              <a:spcBef>
                <a:spcPts val="1200"/>
              </a:spcBef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Овладение технологией формирующего оценивания с учетом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критериально-уровневого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подхода </a:t>
            </a:r>
          </a:p>
          <a:p>
            <a:pPr>
              <a:spcBef>
                <a:spcPts val="1200"/>
              </a:spcBef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Умение работать в команде учителей, организуя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межпредметное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взаимодействие</a:t>
            </a:r>
          </a:p>
          <a:p>
            <a:pPr marL="0" indent="0" algn="r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268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88" y="274640"/>
            <a:ext cx="11802733" cy="7418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hlinkClick r:id="rId3"/>
              </a:rPr>
              <a:t>http://skiv.instrao.ru/bank-zadaniy/finansovaya-gramotnost/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pic>
        <p:nvPicPr>
          <p:cNvPr id="483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4303" y="1445896"/>
            <a:ext cx="10189938" cy="512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48" y="260131"/>
            <a:ext cx="10515600" cy="68311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  <a:hlinkClick r:id="rId2"/>
              </a:rPr>
              <a:t>https://edsoo.ru</a:t>
            </a:r>
            <a:r>
              <a:rPr lang="en-US" sz="3600" b="1" dirty="0" smtClean="0">
                <a:latin typeface="+mn-lt"/>
                <a:hlinkClick r:id="rId2"/>
              </a:rPr>
              <a:t>/</a:t>
            </a:r>
            <a:r>
              <a:rPr lang="ru-RU" sz="3600" b="1" dirty="0" smtClean="0">
                <a:latin typeface="+mn-lt"/>
              </a:rPr>
              <a:t> </a:t>
            </a:r>
            <a:endParaRPr lang="ru-RU" sz="36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295" t="7504" r="510" b="4564"/>
          <a:stretch/>
        </p:blipFill>
        <p:spPr>
          <a:xfrm>
            <a:off x="2751065" y="943250"/>
            <a:ext cx="8997901" cy="581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98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070" t="11486" r="1937" b="4638"/>
          <a:stretch/>
        </p:blipFill>
        <p:spPr>
          <a:xfrm>
            <a:off x="1442544" y="504496"/>
            <a:ext cx="10151035" cy="598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38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689" y="188641"/>
            <a:ext cx="11795653" cy="933561"/>
          </a:xfrm>
          <a:prstGeom prst="rect">
            <a:avLst/>
          </a:prstGeom>
        </p:spPr>
        <p:txBody>
          <a:bodyPr wrap="square" lIns="101572" tIns="50786" rIns="101572" bIns="50786">
            <a:spAutoFit/>
          </a:bodyPr>
          <a:lstStyle/>
          <a:p>
            <a:r>
              <a:rPr lang="ru-RU" sz="2700" cap="all" dirty="0" smtClean="0">
                <a:solidFill>
                  <a:srgbClr val="6C276A"/>
                </a:solidFill>
              </a:rPr>
              <a:t>СЕРИЯ </a:t>
            </a:r>
            <a:r>
              <a:rPr lang="ru-RU" sz="2700" cap="all" dirty="0">
                <a:solidFill>
                  <a:srgbClr val="6C276A"/>
                </a:solidFill>
              </a:rPr>
              <a:t>«ФУНКЦИОНАЛЬНАЯ ГРАМОТНОСТЬ. УЧИМСЯ ДЛЯ ЖИЗНИ</a:t>
            </a:r>
            <a:r>
              <a:rPr lang="ru-RU" sz="2700" cap="all" dirty="0" smtClean="0">
                <a:solidFill>
                  <a:srgbClr val="6C276A"/>
                </a:solidFill>
              </a:rPr>
              <a:t>» </a:t>
            </a:r>
          </a:p>
          <a:p>
            <a:r>
              <a:rPr lang="ru-RU" sz="2700" cap="all" dirty="0" smtClean="0">
                <a:solidFill>
                  <a:srgbClr val="6C276A"/>
                </a:solidFill>
              </a:rPr>
              <a:t>проект Института </a:t>
            </a:r>
            <a:r>
              <a:rPr lang="ru-RU" sz="2700" cap="all" dirty="0">
                <a:solidFill>
                  <a:srgbClr val="6C276A"/>
                </a:solidFill>
              </a:rPr>
              <a:t>стратегии развития образования РАО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65778" y="1096741"/>
            <a:ext cx="3056169" cy="410340"/>
          </a:xfrm>
          <a:prstGeom prst="rect">
            <a:avLst/>
          </a:prstGeom>
        </p:spPr>
        <p:txBody>
          <a:bodyPr wrap="square" lIns="101572" tIns="50786" rIns="101572" bIns="50786">
            <a:spAutoFit/>
          </a:bodyPr>
          <a:lstStyle/>
          <a:p>
            <a:pPr defTabSz="1015716">
              <a:defRPr/>
            </a:pPr>
            <a:endParaRPr lang="ru-RU" sz="20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00" y="1736966"/>
            <a:ext cx="891411" cy="9926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18" y="1477110"/>
            <a:ext cx="891411" cy="9926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00" y="1621907"/>
            <a:ext cx="891410" cy="9926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903" y="1736966"/>
            <a:ext cx="891410" cy="9926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44" y="1539637"/>
            <a:ext cx="891411" cy="9926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98" y="1621907"/>
            <a:ext cx="891411" cy="9926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08" y="1574225"/>
            <a:ext cx="891410" cy="9926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61" y="1621907"/>
            <a:ext cx="891410" cy="992653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367557" y="2856429"/>
            <a:ext cx="1519390" cy="325481"/>
          </a:xfrm>
          <a:prstGeom prst="rect">
            <a:avLst/>
          </a:prstGeom>
        </p:spPr>
        <p:txBody>
          <a:bodyPr vert="horz" lIns="101572" tIns="50786" rIns="101572" bIns="50786" rtlCol="0" anchor="ctr">
            <a:noAutofit/>
          </a:bodyPr>
          <a:lstStyle>
            <a:lvl1pPr algn="l" defTabSz="10403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1300" b="1" dirty="0" smtClean="0"/>
              <a:t>Читательская грамотность</a:t>
            </a:r>
            <a:endParaRPr lang="ru-RU" sz="1300" b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521945" y="2847496"/>
            <a:ext cx="1751887" cy="325481"/>
          </a:xfrm>
          <a:prstGeom prst="rect">
            <a:avLst/>
          </a:prstGeom>
        </p:spPr>
        <p:txBody>
          <a:bodyPr vert="horz" lIns="101572" tIns="50786" rIns="101572" bIns="50786" rtlCol="0" anchor="ctr">
            <a:noAutofit/>
          </a:bodyPr>
          <a:lstStyle>
            <a:lvl1pPr algn="l" defTabSz="10403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1300" b="1" dirty="0" smtClean="0"/>
              <a:t>Математическая грамотность</a:t>
            </a:r>
            <a:endParaRPr lang="ru-RU" sz="1300" b="1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560463" y="2847495"/>
            <a:ext cx="1450828" cy="325481"/>
          </a:xfrm>
          <a:prstGeom prst="rect">
            <a:avLst/>
          </a:prstGeom>
        </p:spPr>
        <p:txBody>
          <a:bodyPr vert="horz" lIns="101572" tIns="50786" rIns="101572" bIns="50786" rtlCol="0" anchor="ctr">
            <a:noAutofit/>
          </a:bodyPr>
          <a:lstStyle>
            <a:lvl1pPr algn="l" defTabSz="10403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1300" b="1" dirty="0" smtClean="0"/>
              <a:t>Естественнонаучная грамотность</a:t>
            </a:r>
            <a:endParaRPr lang="ru-RU" sz="1300" b="1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159007" y="2848655"/>
            <a:ext cx="1479308" cy="325481"/>
          </a:xfrm>
          <a:prstGeom prst="rect">
            <a:avLst/>
          </a:prstGeom>
        </p:spPr>
        <p:txBody>
          <a:bodyPr vert="horz" lIns="101572" tIns="50786" rIns="101572" bIns="50786" rtlCol="0" anchor="ctr">
            <a:noAutofit/>
          </a:bodyPr>
          <a:lstStyle>
            <a:lvl1pPr algn="l" defTabSz="10403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1300" b="1" dirty="0" smtClean="0"/>
              <a:t>Финансовая грамотность</a:t>
            </a:r>
            <a:endParaRPr lang="ru-RU" sz="1300" b="1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575958" y="2792990"/>
            <a:ext cx="1496890" cy="394019"/>
          </a:xfrm>
          <a:prstGeom prst="rect">
            <a:avLst/>
          </a:prstGeom>
        </p:spPr>
        <p:txBody>
          <a:bodyPr vert="horz" lIns="101572" tIns="50786" rIns="101572" bIns="50786" rtlCol="0" anchor="ctr">
            <a:noAutofit/>
          </a:bodyPr>
          <a:lstStyle>
            <a:lvl1pPr algn="l" defTabSz="10403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1300" b="1" dirty="0" smtClean="0"/>
              <a:t>Глобальные компетенции</a:t>
            </a:r>
            <a:endParaRPr lang="ru-RU" sz="1300" b="1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984734" y="2811561"/>
            <a:ext cx="1422155" cy="325481"/>
          </a:xfrm>
          <a:prstGeom prst="rect">
            <a:avLst/>
          </a:prstGeom>
        </p:spPr>
        <p:txBody>
          <a:bodyPr vert="horz" lIns="101572" tIns="50786" rIns="101572" bIns="50786" rtlCol="0" anchor="ctr">
            <a:noAutofit/>
          </a:bodyPr>
          <a:lstStyle>
            <a:lvl1pPr algn="l" defTabSz="10403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1300" b="1" dirty="0" smtClean="0"/>
              <a:t>Креативное мышление</a:t>
            </a:r>
            <a:endParaRPr lang="ru-RU" sz="1300" b="1" dirty="0"/>
          </a:p>
        </p:txBody>
      </p:sp>
      <p:sp>
        <p:nvSpPr>
          <p:cNvPr id="22" name="Нижний колонтитул 1"/>
          <p:cNvSpPr txBox="1">
            <a:spLocks/>
          </p:cNvSpPr>
          <p:nvPr/>
        </p:nvSpPr>
        <p:spPr>
          <a:xfrm>
            <a:off x="5807437" y="6173137"/>
            <a:ext cx="3392864" cy="640240"/>
          </a:xfrm>
          <a:prstGeom prst="rect">
            <a:avLst/>
          </a:prstGeom>
        </p:spPr>
        <p:txBody>
          <a:bodyPr lIns="101572" tIns="50786" rIns="101572" bIns="50786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© АО «Издательство «Просвещение», 2020</a:t>
            </a:r>
            <a:endParaRPr lang="ru-RU" dirty="0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231353" y="3469511"/>
            <a:ext cx="11436124" cy="27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702" tIns="42850" rIns="85702" bIns="42850" numCol="1" anchor="ctr" anchorCtr="0" compatLnSpc="1">
            <a:prstTxWarp prst="textNoShape">
              <a:avLst/>
            </a:prstTxWarp>
            <a:spAutoFit/>
          </a:bodyPr>
          <a:lstStyle/>
          <a:p>
            <a:pPr marL="267832" indent="-267832" defTabSz="857061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666"/>
              </a:spcAft>
              <a:buFont typeface="Arial" panose="020B0604020202020204" pitchFamily="34" charset="0"/>
              <a:buChar char="•"/>
            </a:pPr>
            <a:r>
              <a:rPr lang="ru-RU" altLang="ru-RU" sz="2200" b="1" dirty="0">
                <a:solidFill>
                  <a:srgbClr val="294790"/>
                </a:solidFill>
              </a:rPr>
              <a:t>направлено на формирование умения применять в жизни знания, полученные в школе</a:t>
            </a:r>
          </a:p>
          <a:p>
            <a:pPr marL="267832" indent="-267832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666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294790"/>
                </a:solidFill>
              </a:rPr>
              <a:t>предлагает обучающие и тренировочные задания, основанные на реальных жизненных ситуациях</a:t>
            </a:r>
          </a:p>
          <a:p>
            <a:pPr marL="267832" indent="-267832" defTabSz="857061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666"/>
              </a:spcAft>
              <a:buFont typeface="Arial" panose="020B0604020202020204" pitchFamily="34" charset="0"/>
              <a:buChar char="•"/>
            </a:pPr>
            <a:r>
              <a:rPr lang="ru-RU" altLang="ru-RU" sz="2200" b="1" dirty="0">
                <a:solidFill>
                  <a:srgbClr val="294790"/>
                </a:solidFill>
              </a:rPr>
              <a:t>рассчитано на обучающихся </a:t>
            </a:r>
            <a:r>
              <a:rPr lang="ru-RU" altLang="ru-RU" sz="2200" b="1" dirty="0" smtClean="0">
                <a:solidFill>
                  <a:srgbClr val="294790"/>
                </a:solidFill>
              </a:rPr>
              <a:t>10—15 </a:t>
            </a:r>
            <a:r>
              <a:rPr lang="ru-RU" altLang="ru-RU" sz="2200" b="1" dirty="0">
                <a:solidFill>
                  <a:srgbClr val="294790"/>
                </a:solidFill>
              </a:rPr>
              <a:t>лет </a:t>
            </a:r>
          </a:p>
          <a:p>
            <a:pPr marL="267832" indent="-267832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666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294790"/>
                </a:solidFill>
              </a:rPr>
              <a:t>содержит развернутые описания особенностей оценки заданий и рекомендации по их использованию </a:t>
            </a:r>
          </a:p>
          <a:p>
            <a:pPr marL="267832" indent="-267832" defTabSz="857061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666"/>
              </a:spcAft>
              <a:buFont typeface="Arial" panose="020B0604020202020204" pitchFamily="34" charset="0"/>
              <a:buChar char="•"/>
            </a:pPr>
            <a:r>
              <a:rPr lang="ru-RU" altLang="ru-RU" sz="2200" b="1" dirty="0">
                <a:solidFill>
                  <a:srgbClr val="294790"/>
                </a:solidFill>
              </a:rPr>
              <a:t>содержит комплекс задач для самостоятельного или коллективного выполнения</a:t>
            </a:r>
          </a:p>
          <a:p>
            <a:pPr marL="267832" indent="-267832" defTabSz="857061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666"/>
              </a:spcAft>
              <a:buFont typeface="Arial" panose="020B0604020202020204" pitchFamily="34" charset="0"/>
              <a:buChar char="•"/>
            </a:pPr>
            <a:r>
              <a:rPr lang="ru-RU" altLang="ru-RU" sz="2200" b="1" dirty="0">
                <a:solidFill>
                  <a:srgbClr val="294790"/>
                </a:solidFill>
              </a:rPr>
              <a:t>приводятся комментарии, предполагаемые ответы и критерии оценивания </a:t>
            </a:r>
          </a:p>
        </p:txBody>
      </p:sp>
    </p:spTree>
    <p:extLst>
      <p:ext uri="{BB962C8B-B14F-4D97-AF65-F5344CB8AC3E}">
        <p14:creationId xmlns:p14="http://schemas.microsoft.com/office/powerpoint/2010/main" val="30633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4494" y="115889"/>
            <a:ext cx="10492924" cy="720725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300" dirty="0" smtClean="0">
                <a:solidFill>
                  <a:schemeClr val="bg1"/>
                </a:solidFill>
              </a:rPr>
              <a:t>ФГОС: Оценка образовательных достижений</a:t>
            </a:r>
            <a:endParaRPr lang="ru-RU" sz="4300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ФГОС_Метапредметные_результаты_5кл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493" y="1016501"/>
            <a:ext cx="1047758" cy="12144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Рисунок 16" descr="ФГОС_Метапредметные_результаты_5кл_01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494" y="3429000"/>
            <a:ext cx="1524011" cy="15716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4286252" y="928689"/>
            <a:ext cx="7378700" cy="2086740"/>
          </a:xfrm>
        </p:spPr>
        <p:txBody>
          <a:bodyPr lIns="42844" tIns="42844" rIns="42844" bIns="42844" rtlCol="0"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sz="2500" b="1" i="1" dirty="0" smtClean="0"/>
              <a:t>Комплект  пособий   авторского коллектива </a:t>
            </a:r>
            <a:br>
              <a:rPr lang="ru-RU" sz="2500" b="1" i="1" dirty="0" smtClean="0"/>
            </a:br>
            <a:r>
              <a:rPr lang="ru-RU" sz="2500" b="1" i="1" dirty="0" smtClean="0">
                <a:solidFill>
                  <a:srgbClr val="FF0000"/>
                </a:solidFill>
              </a:rPr>
              <a:t>под руководством Г.С.Ковалёвой  </a:t>
            </a:r>
            <a:r>
              <a:rPr lang="ru-RU" sz="2500" b="1" i="1" dirty="0" smtClean="0"/>
              <a:t>включает в себя:</a:t>
            </a:r>
            <a:endParaRPr lang="ru-RU" sz="2500" b="1" dirty="0" smtClean="0"/>
          </a:p>
          <a:p>
            <a:pPr marL="342749" indent="-257062">
              <a:spcBef>
                <a:spcPts val="714"/>
              </a:spcBef>
              <a:buNone/>
              <a:defRPr/>
            </a:pPr>
            <a:r>
              <a:rPr lang="ru-RU" sz="1800" dirty="0" smtClean="0"/>
              <a:t>–	</a:t>
            </a:r>
            <a:r>
              <a:rPr lang="ru-RU" sz="2200" b="1" dirty="0" smtClean="0"/>
              <a:t>пособие для учителя </a:t>
            </a:r>
            <a:r>
              <a:rPr lang="ru-RU" sz="2200" dirty="0" smtClean="0"/>
              <a:t>с методическими рекомендации по проведению и оценке выполнения работы, интерпретации и использованию результатов;</a:t>
            </a:r>
          </a:p>
          <a:p>
            <a:pPr marL="342749" indent="-257062">
              <a:spcBef>
                <a:spcPts val="714"/>
              </a:spcBef>
              <a:buNone/>
              <a:defRPr/>
            </a:pPr>
            <a:r>
              <a:rPr lang="ru-RU" sz="2200" dirty="0" smtClean="0"/>
              <a:t>–	</a:t>
            </a:r>
            <a:r>
              <a:rPr lang="ru-RU" sz="2200" b="1" dirty="0" smtClean="0"/>
              <a:t>тетради с вариантами проверочных работ для учащихся </a:t>
            </a:r>
            <a:r>
              <a:rPr lang="ru-RU" sz="2200" dirty="0" smtClean="0"/>
              <a:t>;</a:t>
            </a:r>
          </a:p>
          <a:p>
            <a:pPr marL="342749" indent="-257062">
              <a:spcBef>
                <a:spcPts val="714"/>
              </a:spcBef>
              <a:buNone/>
              <a:defRPr/>
            </a:pPr>
            <a:r>
              <a:rPr lang="ru-RU" sz="2200" dirty="0" smtClean="0"/>
              <a:t> –   </a:t>
            </a:r>
            <a:r>
              <a:rPr lang="ru-RU" sz="2200" b="1" dirty="0" smtClean="0"/>
              <a:t>электронные приложения </a:t>
            </a:r>
            <a:r>
              <a:rPr lang="ru-RU" sz="2200" dirty="0" smtClean="0"/>
              <a:t>(на сайте издательства) </a:t>
            </a:r>
            <a:r>
              <a:rPr lang="ru-RU" sz="2200" b="1" dirty="0" smtClean="0"/>
              <a:t>– компьютерная программа для ввода и обработки данных</a:t>
            </a:r>
            <a:r>
              <a:rPr lang="ru-RU" sz="2200" dirty="0" smtClean="0"/>
              <a:t>, получения результатов по классу, по отдельным учащимся и заданиям</a:t>
            </a:r>
            <a:r>
              <a:rPr lang="en-US" sz="1800" dirty="0" smtClean="0"/>
              <a:t>.</a:t>
            </a:r>
            <a:endParaRPr lang="ru-RU" sz="1800" dirty="0" smtClean="0"/>
          </a:p>
        </p:txBody>
      </p:sp>
      <p:sp>
        <p:nvSpPr>
          <p:cNvPr id="19" name="Содержимое 17"/>
          <p:cNvSpPr txBox="1">
            <a:spLocks/>
          </p:cNvSpPr>
          <p:nvPr/>
        </p:nvSpPr>
        <p:spPr>
          <a:xfrm>
            <a:off x="4396441" y="2670786"/>
            <a:ext cx="7188077" cy="2401277"/>
          </a:xfrm>
          <a:prstGeom prst="rect">
            <a:avLst/>
          </a:prstGeom>
        </p:spPr>
        <p:txBody>
          <a:bodyPr lIns="42844" tIns="42844" rIns="42844" bIns="42844"/>
          <a:lstStyle/>
          <a:p>
            <a:pPr marL="408085" indent="-408085">
              <a:spcBef>
                <a:spcPts val="714"/>
              </a:spcBef>
              <a:defRPr/>
            </a:pPr>
            <a:endParaRPr lang="ru-RU" sz="1800" b="1" i="1" dirty="0">
              <a:latin typeface="Arial" charset="0"/>
            </a:endParaRPr>
          </a:p>
          <a:p>
            <a:pPr marL="408085" indent="-408085">
              <a:spcBef>
                <a:spcPts val="714"/>
              </a:spcBef>
              <a:defRPr/>
            </a:pPr>
            <a:r>
              <a:rPr lang="ru-RU" sz="1800" b="1" i="1" dirty="0" smtClean="0">
                <a:latin typeface="Arial" charset="0"/>
              </a:rPr>
              <a:t>     </a:t>
            </a:r>
            <a:r>
              <a:rPr lang="ru-RU" sz="1400" b="1" i="1" dirty="0" smtClean="0">
                <a:latin typeface="Arial" charset="0"/>
              </a:rPr>
              <a:t>Выпущены </a:t>
            </a:r>
            <a:r>
              <a:rPr lang="ru-RU" sz="1400" b="1" i="1" dirty="0">
                <a:latin typeface="Arial" charset="0"/>
              </a:rPr>
              <a:t>комплекты:</a:t>
            </a:r>
          </a:p>
          <a:p>
            <a:pPr marL="319290">
              <a:defRPr/>
            </a:pPr>
            <a:endParaRPr lang="ru-RU" sz="1400" b="1" dirty="0" smtClean="0">
              <a:latin typeface="Arial" charset="0"/>
            </a:endParaRPr>
          </a:p>
          <a:p>
            <a:pPr marL="319290">
              <a:defRPr/>
            </a:pPr>
            <a:r>
              <a:rPr lang="ru-RU" sz="1400" b="1" dirty="0" err="1" smtClean="0">
                <a:latin typeface="Arial" charset="0"/>
              </a:rPr>
              <a:t>Метапредметные</a:t>
            </a:r>
            <a:r>
              <a:rPr lang="ru-RU" sz="1400" b="1" dirty="0" smtClean="0">
                <a:latin typeface="Arial" charset="0"/>
              </a:rPr>
              <a:t> </a:t>
            </a:r>
            <a:r>
              <a:rPr lang="ru-RU" sz="1400" b="1" dirty="0">
                <a:latin typeface="Arial" charset="0"/>
              </a:rPr>
              <a:t>результаты</a:t>
            </a:r>
            <a:r>
              <a:rPr lang="ru-RU" sz="1400" dirty="0">
                <a:latin typeface="Arial" charset="0"/>
              </a:rPr>
              <a:t>. Стандартизированные материалы для промежуточной аттестации. 5 класс.</a:t>
            </a:r>
          </a:p>
          <a:p>
            <a:pPr marL="319290">
              <a:defRPr/>
            </a:pPr>
            <a:r>
              <a:rPr lang="ru-RU" sz="1400" b="1" dirty="0">
                <a:latin typeface="Arial" charset="0"/>
              </a:rPr>
              <a:t>Метапредметные результаты</a:t>
            </a:r>
            <a:r>
              <a:rPr lang="ru-RU" sz="1400" dirty="0">
                <a:latin typeface="Arial" charset="0"/>
              </a:rPr>
              <a:t>. Стандартизированные материалы для промежуточной аттестации. 6 класс.</a:t>
            </a:r>
          </a:p>
          <a:p>
            <a:pPr marL="342749" indent="-257062">
              <a:spcBef>
                <a:spcPts val="714"/>
              </a:spcBef>
              <a:defRPr/>
            </a:pPr>
            <a:endParaRPr lang="ru-RU" sz="1400" dirty="0"/>
          </a:p>
        </p:txBody>
      </p:sp>
      <p:sp>
        <p:nvSpPr>
          <p:cNvPr id="48139" name="Содержимое 17"/>
          <p:cNvSpPr txBox="1">
            <a:spLocks/>
          </p:cNvSpPr>
          <p:nvPr/>
        </p:nvSpPr>
        <p:spPr bwMode="auto">
          <a:xfrm>
            <a:off x="4411833" y="4273572"/>
            <a:ext cx="7589668" cy="260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2844" tIns="42844" rIns="42844" bIns="42844"/>
          <a:lstStyle/>
          <a:p>
            <a:pPr marL="319290"/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результаты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Стандартизированные материалы для  промежуточной аттестации. 7 класс.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319290"/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результаты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Стандартизированные материалы для промежуточной аттестации. 8 класс.</a:t>
            </a:r>
          </a:p>
          <a:p>
            <a:pPr marL="319290"/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результаты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Стандартизированные материалы для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оценки читательской грамотности.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9 класс.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319290"/>
            <a:endParaRPr lang="ru-RU" sz="1800" b="1" dirty="0" smtClean="0">
              <a:solidFill>
                <a:srgbClr val="FF0000"/>
              </a:solidFill>
            </a:endParaRPr>
          </a:p>
          <a:p>
            <a:pPr marL="319290"/>
            <a:r>
              <a:rPr lang="ru-RU" sz="1800" b="1" dirty="0" smtClean="0">
                <a:solidFill>
                  <a:srgbClr val="FF0000"/>
                </a:solidFill>
              </a:rPr>
              <a:t>ПОЗВОЛЯЮТ ОЦЕНИТЬ УРОВЕНЬ ЧИТАТЕЛЬСКОЙ ГРАМОТНОСТИ УЧАЩИХСЯ 5-9 КЛАССОВ  В СООТВЕТСТВИИ С ТРЕБОВАНИЯМИ ИССЛЕДОВАНИЯ </a:t>
            </a:r>
            <a:r>
              <a:rPr lang="en-US" sz="1800" b="1" dirty="0">
                <a:solidFill>
                  <a:srgbClr val="FF0000"/>
                </a:solidFill>
              </a:rPr>
              <a:t>PISA</a:t>
            </a:r>
            <a:endParaRPr lang="ru-RU" sz="1800" b="1" dirty="0">
              <a:solidFill>
                <a:srgbClr val="FF0000"/>
              </a:solidFill>
            </a:endParaRPr>
          </a:p>
          <a:p>
            <a:pPr marL="319290"/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20" name="Рисунок 19" descr="ФГОС_Метапредметные_результаты_6кл_01.t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3432" y="1223287"/>
            <a:ext cx="1047758" cy="12144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1" name="Picture 5" descr="Y:\Полученные файлы\РЕКЛАМА_ОБЛОЖКИ\Пособие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7945" y="1430073"/>
            <a:ext cx="952507" cy="1214446"/>
          </a:xfrm>
          <a:prstGeom prst="rect">
            <a:avLst/>
          </a:prstGeom>
          <a:noFill/>
        </p:spPr>
      </p:pic>
      <p:pic>
        <p:nvPicPr>
          <p:cNvPr id="22" name="Picture 6" descr="Y:\Полученные файлы\РЕКЛАМА_ОБЛОЖКИ\Пособие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6884" y="1499001"/>
            <a:ext cx="952507" cy="1143008"/>
          </a:xfrm>
          <a:prstGeom prst="rect">
            <a:avLst/>
          </a:prstGeom>
          <a:noFill/>
        </p:spPr>
      </p:pic>
      <p:pic>
        <p:nvPicPr>
          <p:cNvPr id="23" name="Picture 8" descr="Y:\Полученные файлы\РЕКЛАМА_ОБЛОЖКИ\Пособие учителя 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66353" y="2326144"/>
            <a:ext cx="952507" cy="1143008"/>
          </a:xfrm>
          <a:prstGeom prst="rect">
            <a:avLst/>
          </a:prstGeom>
          <a:noFill/>
        </p:spPr>
      </p:pic>
      <p:pic>
        <p:nvPicPr>
          <p:cNvPr id="24" name="Рисунок 23" descr="ФГОС_Метапредметные_результаты_6кл_02.tif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33468" y="3857629"/>
            <a:ext cx="1333509" cy="14287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5" name="Picture 3" descr="Y:\Полученные файлы\РЕКЛАМА_ОБЛОЖКИ\Мета7вар1-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53521" y="3980429"/>
            <a:ext cx="1238258" cy="1428760"/>
          </a:xfrm>
          <a:prstGeom prst="rect">
            <a:avLst/>
          </a:prstGeom>
          <a:noFill/>
        </p:spPr>
      </p:pic>
      <p:pic>
        <p:nvPicPr>
          <p:cNvPr id="26" name="Picture 4" descr="Y:\Полученные файлы\РЕКЛАМА_ОБЛОЖКИ\Мета8вар1-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8388" y="5427928"/>
            <a:ext cx="1238258" cy="1285884"/>
          </a:xfrm>
          <a:prstGeom prst="rect">
            <a:avLst/>
          </a:prstGeom>
          <a:noFill/>
        </p:spPr>
      </p:pic>
      <p:pic>
        <p:nvPicPr>
          <p:cNvPr id="27" name="Picture 7" descr="Y:\Полученные файлы\РЕКЛАМА_ОБЛОЖКИ\Мета9вар1-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62371" y="5358999"/>
            <a:ext cx="1238258" cy="1357322"/>
          </a:xfrm>
          <a:prstGeom prst="rect">
            <a:avLst/>
          </a:prstGeom>
          <a:noFill/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899100" y="120429"/>
            <a:ext cx="1145113" cy="82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809" y="365125"/>
            <a:ext cx="11648661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Электронный банк заданий для оценки функциональной грамотности</a:t>
            </a:r>
            <a:endParaRPr lang="ru-RU" sz="2800" b="1" dirty="0">
              <a:latin typeface="+mn-lt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90702" y="2001078"/>
            <a:ext cx="7670133" cy="457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148" y="291548"/>
            <a:ext cx="10929730" cy="6732104"/>
          </a:xfrm>
        </p:spPr>
        <p:txBody>
          <a:bodyPr>
            <a:normAutofit lnSpcReduction="10000"/>
          </a:bodyPr>
          <a:lstStyle/>
          <a:p>
            <a:r>
              <a:rPr lang="ru-RU" sz="2000" b="1" u="sng" dirty="0" smtClean="0"/>
              <a:t>Задания на оценку/формирование функциональной грамотности</a:t>
            </a:r>
            <a:endParaRPr lang="ru-RU" sz="2000" b="1" dirty="0" smtClean="0"/>
          </a:p>
          <a:p>
            <a:pPr>
              <a:buNone/>
            </a:pPr>
            <a:r>
              <a:rPr lang="ru-RU" sz="2000" dirty="0" smtClean="0"/>
              <a:t>1.  Банк  заданий  для  формирования  и  оценки  функциональной  грамотности  обучающихся  основной  школы  (5-9  классы).  ФГБНУ  </a:t>
            </a:r>
            <a:r>
              <a:rPr lang="ru-RU" sz="2000" dirty="0" err="1" smtClean="0"/>
              <a:t>Институтстратегии</a:t>
            </a:r>
            <a:r>
              <a:rPr lang="ru-RU" sz="2000" dirty="0" smtClean="0"/>
              <a:t>  развития  образования  российской  академии  образования: </a:t>
            </a:r>
            <a:r>
              <a:rPr lang="ru-RU" sz="2000" u="sng" dirty="0" smtClean="0">
                <a:hlinkClick r:id="rId2"/>
              </a:rPr>
              <a:t>http://skiv.instrao.ru/bank-zadaniy/</a:t>
            </a:r>
            <a:r>
              <a:rPr lang="ru-RU" sz="2000" dirty="0" smtClean="0"/>
              <a:t> .</a:t>
            </a:r>
          </a:p>
          <a:p>
            <a:pPr>
              <a:buNone/>
            </a:pPr>
            <a:r>
              <a:rPr lang="ru-RU" sz="2000" dirty="0" smtClean="0"/>
              <a:t>2.  Демонстрационные  материалы  для  оценки  функциональной грамотности  учащихся  5  и  7  классов.  ФГБНУ  «Институт  стратегии  развития образования российской академии образования» (Демонстрационные материалы </a:t>
            </a:r>
            <a:r>
              <a:rPr lang="ru-RU" sz="2000" u="sng" dirty="0" smtClean="0">
                <a:hlinkClick r:id="rId3"/>
              </a:rPr>
              <a:t>http://skiv.instrao.ru/support/demonstratsionnye-materialya/</a:t>
            </a:r>
            <a:r>
              <a:rPr lang="ru-RU" sz="2000" dirty="0" smtClean="0"/>
              <a:t> .</a:t>
            </a:r>
          </a:p>
          <a:p>
            <a:pPr>
              <a:buNone/>
            </a:pPr>
            <a:r>
              <a:rPr lang="ru-RU" sz="2000" dirty="0" smtClean="0"/>
              <a:t>3.  Открытые задания PISA: https://fioco.ru/примеры-задач-pisa.</a:t>
            </a:r>
          </a:p>
          <a:p>
            <a:pPr>
              <a:buNone/>
            </a:pPr>
            <a:r>
              <a:rPr lang="ru-RU" sz="2000" dirty="0" smtClean="0"/>
              <a:t>4.  Примеры открытых заданий PISA по читательской, математической, естественнонаучной,  финансовой  грамотности  и  заданий  по  совместному решению задач: </a:t>
            </a:r>
            <a:r>
              <a:rPr lang="ru-RU" sz="2000" u="sng" dirty="0" smtClean="0">
                <a:hlinkClick r:id="rId4"/>
              </a:rPr>
              <a:t>http://center-imc.ru/wp-content/uploads/2020/02/10120.pdf</a:t>
            </a:r>
            <a:r>
              <a:rPr lang="ru-RU" sz="2000" dirty="0" smtClean="0"/>
              <a:t> . </a:t>
            </a:r>
          </a:p>
          <a:p>
            <a:pPr>
              <a:buNone/>
            </a:pPr>
            <a:r>
              <a:rPr lang="ru-RU" sz="2000" dirty="0" smtClean="0"/>
              <a:t>5.  Сборники эталонных заданий серии «Функциональная грамотность. Учимся  для  жизни»  издательства  «Просвещение»:  </a:t>
            </a:r>
            <a:r>
              <a:rPr lang="ru-RU" sz="2000" u="sng" dirty="0" smtClean="0">
                <a:hlinkClick r:id="rId5"/>
              </a:rPr>
              <a:t>https://myshop.ru/shop/product/4539226.html</a:t>
            </a:r>
            <a:r>
              <a:rPr lang="ru-RU" sz="2000" dirty="0" smtClean="0"/>
              <a:t> .</a:t>
            </a:r>
          </a:p>
          <a:p>
            <a:pPr>
              <a:buNone/>
            </a:pPr>
            <a:r>
              <a:rPr lang="ru-RU" sz="2000" dirty="0" smtClean="0"/>
              <a:t>6.  Функциональная грамотность 5,7 класс. Опыт системы образования г.  Санкт-Петербурга.  КИМ,  спецификация,  кодификаторы: </a:t>
            </a:r>
            <a:r>
              <a:rPr lang="ru-RU" sz="2000" u="sng" dirty="0" smtClean="0">
                <a:hlinkClick r:id="rId6"/>
              </a:rPr>
              <a:t>https://monitoring.spbcokoit.ru/procedure/1043/</a:t>
            </a:r>
            <a:r>
              <a:rPr lang="ru-RU" sz="2000" dirty="0" smtClean="0"/>
              <a:t> .</a:t>
            </a:r>
          </a:p>
          <a:p>
            <a:pPr>
              <a:buNone/>
            </a:pPr>
            <a:r>
              <a:rPr lang="ru-RU" sz="2000" dirty="0" smtClean="0"/>
              <a:t>7.  Электронный  банк  заданий  по  функциональной  грамотности:  </a:t>
            </a:r>
            <a:r>
              <a:rPr lang="ru-RU" sz="2000" dirty="0" smtClean="0">
                <a:hlinkClick r:id="rId7"/>
              </a:rPr>
              <a:t>https://fg.resh.edu.ru/</a:t>
            </a:r>
            <a:r>
              <a:rPr lang="ru-RU" sz="2000" dirty="0" smtClean="0"/>
              <a:t>.   Пошаговая  инструкция,  как  получить  доступ  к электронному  банку  заданий  представлена  в  руководстве  пользователя. Ознакомиться  с  руководством  пользователя  можно  по  ссылке: </a:t>
            </a:r>
            <a:r>
              <a:rPr lang="ru-RU" sz="2000" u="sng" dirty="0" smtClean="0">
                <a:hlinkClick r:id="rId8"/>
              </a:rPr>
              <a:t>https://resh.edu.ru/instruction</a:t>
            </a:r>
            <a:r>
              <a:rPr lang="ru-RU" sz="2000" dirty="0" smtClean="0"/>
              <a:t> .  Презентация  платформы  «Электронный  банк  тренировочных  заданий  по  оценке  функциональной  грамотности»:  </a:t>
            </a:r>
            <a:r>
              <a:rPr lang="ru-RU" sz="2000" u="sng" dirty="0" smtClean="0">
                <a:hlinkClick r:id="rId9"/>
              </a:rPr>
              <a:t>https://fioco.ru/vebinar-shkoly-ocenka-pisa</a:t>
            </a:r>
            <a:r>
              <a:rPr lang="ru-RU" sz="2000" dirty="0" smtClean="0"/>
              <a:t> .</a:t>
            </a:r>
          </a:p>
          <a:p>
            <a:pPr marL="0" indent="0" algn="r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268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399"/>
            <a:ext cx="10515600" cy="5262563"/>
          </a:xfrm>
        </p:spPr>
        <p:txBody>
          <a:bodyPr>
            <a:normAutofit/>
          </a:bodyPr>
          <a:lstStyle/>
          <a:p>
            <a:endParaRPr lang="ru-RU" sz="2000" b="1" i="1" dirty="0" smtClean="0"/>
          </a:p>
          <a:p>
            <a:endParaRPr lang="ru-RU" sz="2000" b="1" i="1" dirty="0" smtClean="0"/>
          </a:p>
          <a:p>
            <a:pPr>
              <a:buNone/>
            </a:pPr>
            <a:r>
              <a:rPr lang="ru-RU" sz="3600" b="1" i="1" dirty="0" smtClean="0"/>
              <a:t>Ресурсы повышения квалификации педагогов</a:t>
            </a:r>
            <a:endParaRPr lang="ru-RU" sz="3600" b="1" dirty="0" smtClean="0"/>
          </a:p>
          <a:p>
            <a:pPr>
              <a:buNone/>
            </a:pPr>
            <a:r>
              <a:rPr lang="ru-RU" sz="2400" dirty="0" smtClean="0"/>
              <a:t>1.  </a:t>
            </a:r>
            <a:r>
              <a:rPr lang="ru-RU" sz="2400" dirty="0" err="1" smtClean="0"/>
              <a:t>Вебинары</a:t>
            </a:r>
            <a:r>
              <a:rPr lang="ru-RU" sz="2400" dirty="0" smtClean="0"/>
              <a:t>  издательства  «Просвещение»:  </a:t>
            </a:r>
            <a:r>
              <a:rPr lang="ru-RU" sz="2400" u="sng" dirty="0" smtClean="0">
                <a:hlinkClick r:id="rId2"/>
              </a:rPr>
              <a:t>https://prosv.ru/pages/pisawebinars.html</a:t>
            </a:r>
            <a:r>
              <a:rPr lang="ru-RU" sz="2400" dirty="0" smtClean="0"/>
              <a:t> . </a:t>
            </a:r>
          </a:p>
          <a:p>
            <a:pPr>
              <a:buNone/>
            </a:pPr>
            <a:r>
              <a:rPr lang="ru-RU" sz="2400" dirty="0" smtClean="0"/>
              <a:t>2.  Дистанционные курсы «Функциональная грамотность: развиваем в школе»  программы  развития  педагогов  «Я  Учитель»: </a:t>
            </a:r>
            <a:r>
              <a:rPr lang="ru-RU" sz="2400" u="sng" dirty="0" smtClean="0">
                <a:hlinkClick r:id="rId3"/>
              </a:rPr>
              <a:t>https://yandex.ru/promo/education/specpro/fungram</a:t>
            </a:r>
            <a:r>
              <a:rPr lang="ru-RU" sz="2400" dirty="0" smtClean="0"/>
              <a:t> .</a:t>
            </a:r>
          </a:p>
          <a:p>
            <a:pPr>
              <a:buNone/>
            </a:pPr>
            <a:r>
              <a:rPr lang="ru-RU" sz="2400" dirty="0" smtClean="0"/>
              <a:t>3.  Марафон  по  функциональной  грамотности.  Материалы  в  помощь  учителю: </a:t>
            </a:r>
            <a:r>
              <a:rPr lang="ru-RU" sz="2400" u="sng" dirty="0" smtClean="0">
                <a:hlinkClick r:id="rId4"/>
              </a:rPr>
              <a:t>https://yandex.ru/promo/education/specpro/marathon2020/main</a:t>
            </a:r>
            <a:r>
              <a:rPr lang="ru-RU" sz="2400" dirty="0" smtClean="0"/>
              <a:t> .</a:t>
            </a:r>
          </a:p>
          <a:p>
            <a:pPr>
              <a:buNone/>
            </a:pPr>
            <a:r>
              <a:rPr lang="ru-RU" sz="2400" dirty="0" smtClean="0"/>
              <a:t>4.  </a:t>
            </a:r>
            <a:r>
              <a:rPr lang="ru-RU" sz="2400" dirty="0" err="1" smtClean="0"/>
              <a:t>Онлайн-курс</a:t>
            </a:r>
            <a:r>
              <a:rPr lang="ru-RU" sz="2400" dirty="0" smtClean="0"/>
              <a:t>  «Функциональная  грамотность  на  уроках  русского языка, литературы и литературного чтения»: </a:t>
            </a:r>
            <a:r>
              <a:rPr lang="ru-RU" sz="2400" u="sng" dirty="0" smtClean="0">
                <a:hlinkClick r:id="rId5"/>
              </a:rPr>
              <a:t>https://course.cerm.ru/</a:t>
            </a:r>
            <a:r>
              <a:rPr lang="ru-RU" sz="2400" dirty="0" smtClean="0"/>
              <a:t> .</a:t>
            </a:r>
          </a:p>
          <a:p>
            <a:pPr marL="0" indent="0" algn="r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50" y="0"/>
            <a:ext cx="1066892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6892" cy="11705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9357"/>
            <a:ext cx="10515600" cy="104133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u="sng" dirty="0" smtClean="0">
                <a:solidFill>
                  <a:srgbClr val="FF0000"/>
                </a:solidFill>
                <a:latin typeface="+mn-lt"/>
              </a:rPr>
              <a:t>Индикаторы конкурентноспосбности страны </a:t>
            </a:r>
            <a:endParaRPr lang="ru-RU" sz="3600" b="1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1280161" y="225165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r>
              <a:rPr lang="ru-RU" sz="3200" dirty="0" smtClean="0"/>
              <a:t>функционирование образовательной системы в целом (например, охват, финансирование, дифференциация);</a:t>
            </a:r>
          </a:p>
          <a:p>
            <a:r>
              <a:rPr lang="ru-RU" sz="3200" dirty="0" smtClean="0"/>
              <a:t>характеристики образовательного процесса на уровне образовательных организаций (структура, условия, кадры, содержание, технологии);</a:t>
            </a:r>
          </a:p>
          <a:p>
            <a:r>
              <a:rPr lang="ru-RU" sz="3200" dirty="0" smtClean="0"/>
              <a:t> образовательные результаты.</a:t>
            </a:r>
          </a:p>
          <a:p>
            <a:pPr marL="0" indent="0" algn="r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268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0" y="0"/>
            <a:ext cx="1066892" cy="11705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7165"/>
            <a:ext cx="10515600" cy="13782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+mn-lt"/>
              </a:rPr>
              <a:t>Муниципальная стажировочная площадка  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«Эффективные практики формирования и оценка функциональной грамотности обучающихся»</a:t>
            </a:r>
            <a:endParaRPr lang="ru-RU" sz="3200" b="1" dirty="0">
              <a:latin typeface="+mn-lt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771939" y="2687015"/>
          <a:ext cx="10515600" cy="2290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1101518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ЧИТАТЕЛЬСКАЯ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ГРАМОТНОСТЬ</a:t>
                      </a:r>
                    </a:p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16.11.21 г МАОУ СШ №9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МАТЕМАТИЧЕСКАЯ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ГРАМОТНОСТЬ</a:t>
                      </a:r>
                    </a:p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18.01.22 г .  МАОУ СШ 2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ЕСТЕСТВЕННОНАУЧНАЯ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ГРАМОТНОСТЬ</a:t>
                      </a:r>
                    </a:p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08.02.22 г МАОУ СШ №1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101518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ФИНАНСОВАЯ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ГРАМОТНОСТЬ</a:t>
                      </a:r>
                    </a:p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15.03.21 г МАОУ СШ 3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КРЕАТИВНОЕ МЫШЛЕНИЕ И ГЛОБАЛЬНЫЕ КОМПЕТЕНЦИИ </a:t>
                      </a:r>
                    </a:p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05.04.22 г  МАОУ ОШ 7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8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1646" r="891" b="12215"/>
          <a:stretch>
            <a:fillRect/>
          </a:stretch>
        </p:blipFill>
        <p:spPr bwMode="auto">
          <a:xfrm>
            <a:off x="1166191" y="1656522"/>
            <a:ext cx="10632204" cy="49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661" y="636105"/>
            <a:ext cx="11211339" cy="117944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+mn-lt"/>
              </a:rPr>
              <a:t>«Повышение эффективности деятельности педагога в направлении личностного развития и самореализации детей посредством совершенствования системы мониторинга» </a:t>
            </a:r>
            <a:endParaRPr lang="ru-RU" sz="27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0" y="0"/>
            <a:ext cx="1066892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ЦМ\Desktop\b47ab29302433750b331e3594f58916c-3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5077" y="1626703"/>
            <a:ext cx="1826315" cy="1726096"/>
          </a:xfrm>
          <a:prstGeom prst="rect">
            <a:avLst/>
          </a:prstGeom>
          <a:noFill/>
        </p:spPr>
      </p:pic>
      <p:sp>
        <p:nvSpPr>
          <p:cNvPr id="9" name="Полилиния 8"/>
          <p:cNvSpPr/>
          <p:nvPr/>
        </p:nvSpPr>
        <p:spPr>
          <a:xfrm>
            <a:off x="1054874" y="0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53065" y="562297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74643"/>
            <a:ext cx="10515600" cy="140473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+mn-lt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Ресурсы сетевого взаимодействия 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0" y="0"/>
            <a:ext cx="1066892" cy="1170533"/>
          </a:xfrm>
          <a:prstGeom prst="rect">
            <a:avLst/>
          </a:prstGeom>
        </p:spPr>
      </p:pic>
      <p:pic>
        <p:nvPicPr>
          <p:cNvPr id="7" name="Содержимое 6" descr="C:\Users\ЦМ\Desktop\Точка-нац.проект-720x156.jpg"/>
          <p:cNvPicPr>
            <a:picLocks noGrp="1"/>
          </p:cNvPicPr>
          <p:nvPr>
            <p:ph idx="1"/>
          </p:nvPr>
        </p:nvPicPr>
        <p:blipFill>
          <a:blip r:embed="rId4"/>
          <a:srcRect l="3056" t="16667" r="63750" b="8333"/>
          <a:stretch>
            <a:fillRect/>
          </a:stretch>
        </p:blipFill>
        <p:spPr bwMode="auto">
          <a:xfrm>
            <a:off x="768675" y="2107095"/>
            <a:ext cx="2981690" cy="133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66191" y="3485322"/>
            <a:ext cx="2305879" cy="9409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МАОУ СШ №1, МАОУ СШ 2, МАОУ СШ 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32036" y="4810539"/>
            <a:ext cx="2623930" cy="7288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ФИП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59895" y="3260035"/>
            <a:ext cx="3551583" cy="9541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dirty="0" smtClean="0">
                <a:solidFill>
                  <a:schemeClr val="tx1"/>
                </a:solidFill>
              </a:rPr>
              <a:t>Ресурсный центр по поддержке талантливых и способных детей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70923" y="4770781"/>
            <a:ext cx="2531164" cy="8083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РИП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75791" y="5698434"/>
            <a:ext cx="4267200" cy="7553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МАОУ СШ 2, МАДОУ 3, МАДОУ 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3739" y="5711686"/>
            <a:ext cx="3286539" cy="609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МАОУ ОШ 7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        ВНУТРЕННИЕ РЕСУРСЫ</a:t>
            </a:r>
            <a:endParaRPr lang="ru-RU" sz="3600" b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0" y="0"/>
            <a:ext cx="1066892" cy="1170533"/>
          </a:xfrm>
          <a:prstGeom prst="rect">
            <a:avLst/>
          </a:prstGeom>
        </p:spPr>
      </p:pic>
      <p:sp>
        <p:nvSpPr>
          <p:cNvPr id="13" name="Горизонтальный свиток 12"/>
          <p:cNvSpPr/>
          <p:nvPr/>
        </p:nvSpPr>
        <p:spPr>
          <a:xfrm>
            <a:off x="319229" y="1559320"/>
            <a:ext cx="4359965" cy="1881809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УЧЕБНЫЕ ЗАНЯТИЯ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6657231" y="1483576"/>
            <a:ext cx="5138530" cy="188325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Дополнительное образование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319229" y="4757644"/>
            <a:ext cx="4359965" cy="1881809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ВНЕУРОЧНАЯ ДЕЯТЕЛЬНОСТЬ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6" name="Содержимое 13"/>
          <p:cNvSpPr txBox="1">
            <a:spLocks/>
          </p:cNvSpPr>
          <p:nvPr/>
        </p:nvSpPr>
        <p:spPr>
          <a:xfrm>
            <a:off x="6215270" y="4756195"/>
            <a:ext cx="5138530" cy="188325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СИСТЕМА ВОСПИТАТЕЛЬНОЙ РАБОТЫ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412126" y="3216166"/>
            <a:ext cx="5084377" cy="1755575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ТЕХНОЛОГИИИ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0" y="0"/>
            <a:ext cx="1066892" cy="1170533"/>
          </a:xfrm>
          <a:prstGeom prst="rect">
            <a:avLst/>
          </a:prstGeom>
        </p:spPr>
      </p:pic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7159" t="22914" r="21067" b="14347"/>
          <a:stretch>
            <a:fillRect/>
          </a:stretch>
        </p:blipFill>
        <p:spPr bwMode="auto">
          <a:xfrm>
            <a:off x="1948070" y="680635"/>
            <a:ext cx="7924798" cy="600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268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838200" y="636104"/>
            <a:ext cx="10515600" cy="5540859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Благодарю за внимание !</a:t>
            </a:r>
          </a:p>
          <a:p>
            <a:pPr algn="ctr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Желаем успешной работы на площадках!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8674" name="Picture 2" descr="3D человечки на совещании. Стоковая иллюстрация № 3293971, иллюстратор  David Castillo Dominici / Фотобанк Лори"/>
          <p:cNvPicPr>
            <a:picLocks noChangeAspect="1" noChangeArrowheads="1"/>
          </p:cNvPicPr>
          <p:nvPr/>
        </p:nvPicPr>
        <p:blipFill>
          <a:blip r:embed="rId2"/>
          <a:srcRect b="20134"/>
          <a:stretch>
            <a:fillRect/>
          </a:stretch>
        </p:blipFill>
        <p:spPr bwMode="auto">
          <a:xfrm>
            <a:off x="3866184" y="3569114"/>
            <a:ext cx="3979102" cy="2648280"/>
          </a:xfrm>
          <a:prstGeom prst="rect">
            <a:avLst/>
          </a:prstGeom>
          <a:noFill/>
        </p:spPr>
      </p:pic>
      <p:pic>
        <p:nvPicPr>
          <p:cNvPr id="7" name="Рисунок 6" descr="C:\Users\ЦМ\Desktop\fg_5banner-300x16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77035" cy="190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10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0" y="0"/>
            <a:ext cx="1066892" cy="1170533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198661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281981" y="1086678"/>
            <a:ext cx="11229909" cy="15107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Функциональная грамотность –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способность применять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приобретаемые в течение жизни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знания, умения и навыки для решения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максимально широкого диапазона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жизненных задач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различных сферах человеческой деятельности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/>
          <a:srcRect l="33608" t="37129" r="20825" b="24917"/>
          <a:stretch>
            <a:fillRect/>
          </a:stretch>
        </p:blipFill>
        <p:spPr bwMode="auto">
          <a:xfrm>
            <a:off x="1311965" y="2625173"/>
            <a:ext cx="9263270" cy="377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68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5543" t="19652" r="43696" b="24522"/>
          <a:stretch>
            <a:fillRect/>
          </a:stretch>
        </p:blipFill>
        <p:spPr bwMode="auto">
          <a:xfrm>
            <a:off x="2425146" y="425288"/>
            <a:ext cx="7023653" cy="612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255500" y="230992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0" y="0"/>
            <a:ext cx="1066892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Объект 2"/>
          <p:cNvSpPr txBox="1">
            <a:spLocks noGrp="1"/>
          </p:cNvSpPr>
          <p:nvPr>
            <p:ph type="body" sz="half" idx="1"/>
          </p:nvPr>
        </p:nvSpPr>
        <p:spPr>
          <a:xfrm>
            <a:off x="601241" y="2532929"/>
            <a:ext cx="11432656" cy="182664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0" indent="0" algn="ctr" defTabSz="1222451">
              <a:spcBef>
                <a:spcPts val="0"/>
              </a:spcBef>
              <a:buSzTx/>
              <a:buNone/>
              <a:defRPr sz="4512" b="1"/>
            </a:lvl1pPr>
          </a:lstStyle>
          <a:p>
            <a:r>
              <a:rPr lang="ru-RU" dirty="0" smtClean="0">
                <a:solidFill>
                  <a:srgbClr val="002060"/>
                </a:solidFill>
              </a:rPr>
              <a:t>Инновационный проект Министерства просвещения РФ «Мониторинг формирования функциональной грамотности обучающихся»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Руководитель - Ковалева Галина Сергеевна, к.п.н., руководитель Центра оценки качества образования ФГБНУ «ИСРО РАО»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62003" cy="16368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7832" y="4933425"/>
            <a:ext cx="11453544" cy="1015657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 marL="101965" indent="-101965">
              <a:defRPr/>
            </a:pPr>
            <a:endParaRPr lang="ru-RU" sz="2000" i="1" dirty="0"/>
          </a:p>
          <a:p>
            <a:pPr marL="101965" indent="-101965">
              <a:defRPr/>
            </a:pPr>
            <a:endParaRPr lang="ru-RU" sz="2000" i="1" dirty="0"/>
          </a:p>
          <a:p>
            <a:pPr marL="101965" indent="-101965">
              <a:defRPr/>
            </a:pPr>
            <a:endParaRPr lang="ru-RU" sz="2000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871EDFC-11F6-4D2F-9B24-696E5EF77E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r="17531" b="65620"/>
          <a:stretch/>
        </p:blipFill>
        <p:spPr>
          <a:xfrm>
            <a:off x="6243788" y="189358"/>
            <a:ext cx="5583404" cy="18815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7906" y="4249596"/>
            <a:ext cx="11142953" cy="1767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2400" b="1" dirty="0" smtClean="0"/>
              <a:t>Цель проекта</a:t>
            </a:r>
            <a:r>
              <a:rPr lang="ru-RU" sz="2400" dirty="0" smtClean="0"/>
              <a:t>: </a:t>
            </a:r>
            <a:r>
              <a:rPr lang="ru-RU" sz="2400" i="1" dirty="0" smtClean="0"/>
              <a:t>Создание Национального инструментария</a:t>
            </a:r>
            <a:r>
              <a:rPr lang="ru-RU" sz="2400" b="1" i="1" dirty="0" smtClean="0"/>
              <a:t>, </a:t>
            </a:r>
            <a:r>
              <a:rPr lang="ru-RU" sz="2400" i="1" dirty="0" smtClean="0"/>
              <a:t>обеспечивающего методическое сопровождение формирования функциональной грамотности обучающихся</a:t>
            </a:r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0" y="0"/>
            <a:ext cx="1066892" cy="1170533"/>
          </a:xfrm>
          <a:prstGeom prst="rect">
            <a:avLst/>
          </a:prstGeom>
        </p:spPr>
      </p:pic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3"/>
          <a:srcRect l="13093" t="47360" r="41546" b="21947"/>
          <a:stretch>
            <a:fillRect/>
          </a:stretch>
        </p:blipFill>
        <p:spPr bwMode="auto">
          <a:xfrm>
            <a:off x="927652" y="1881810"/>
            <a:ext cx="9727095" cy="41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68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0" y="0"/>
            <a:ext cx="1066892" cy="1170533"/>
          </a:xfrm>
          <a:prstGeom prst="rect">
            <a:avLst/>
          </a:prstGeom>
        </p:spPr>
      </p:pic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3"/>
          <a:srcRect l="13608" t="28218" r="41753" b="32178"/>
          <a:stretch>
            <a:fillRect/>
          </a:stretch>
        </p:blipFill>
        <p:spPr bwMode="auto">
          <a:xfrm>
            <a:off x="1762539" y="198783"/>
            <a:ext cx="8229600" cy="622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68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0" y="0"/>
            <a:ext cx="1066892" cy="1170533"/>
          </a:xfrm>
          <a:prstGeom prst="rect">
            <a:avLst/>
          </a:prstGeom>
        </p:spPr>
      </p:pic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3"/>
          <a:srcRect l="16023" t="49092" r="9846" b="28845"/>
          <a:stretch>
            <a:fillRect/>
          </a:stretch>
        </p:blipFill>
        <p:spPr bwMode="auto">
          <a:xfrm>
            <a:off x="0" y="1789043"/>
            <a:ext cx="11873948" cy="394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68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3J8VTfjQDmIaY8kaULjQ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1107</Words>
  <Application>Microsoft Office PowerPoint</Application>
  <PresentationFormat>Широкоэкранный</PresentationFormat>
  <Paragraphs>174</Paragraphs>
  <Slides>35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Roboto Condensed</vt:lpstr>
      <vt:lpstr>Times New Roman</vt:lpstr>
      <vt:lpstr>Wingdings</vt:lpstr>
      <vt:lpstr>Тема Office</vt:lpstr>
      <vt:lpstr>think-cell Slide</vt:lpstr>
      <vt:lpstr>Формирование функциональной грамотности обучающихся: ресурсы и механизмы</vt:lpstr>
      <vt:lpstr>Презентация PowerPoint</vt:lpstr>
      <vt:lpstr>  Индикаторы конкурентноспосбности страны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Успешность выполнения работы по направлениям функциональной грамотности (% от максимального балла)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План анализа результатов диагностической работы</vt:lpstr>
      <vt:lpstr>Презентация PowerPoint</vt:lpstr>
      <vt:lpstr>            Управленческий  цикл</vt:lpstr>
      <vt:lpstr>    Главные детерминанты эффективности формирования функциональной грамотности </vt:lpstr>
      <vt:lpstr>Что делать?  </vt:lpstr>
      <vt:lpstr> Что означает, что учитель  готов к развитию функциональной грамотности в учебной деятельности?</vt:lpstr>
      <vt:lpstr>http://skiv.instrao.ru/bank-zadaniy/finansovaya-gramotnost/ </vt:lpstr>
      <vt:lpstr>https://edsoo.ru/ </vt:lpstr>
      <vt:lpstr>Презентация PowerPoint</vt:lpstr>
      <vt:lpstr>Презентация PowerPoint</vt:lpstr>
      <vt:lpstr>ФГОС: Оценка образовательных достижений</vt:lpstr>
      <vt:lpstr>Электронный банк заданий для оценки функциональной грамотности</vt:lpstr>
      <vt:lpstr>Презентация PowerPoint</vt:lpstr>
      <vt:lpstr>Презентация PowerPoint</vt:lpstr>
      <vt:lpstr>Муниципальная стажировочная площадка   «Эффективные практики формирования и оценка функциональной грамотности обучающихся»</vt:lpstr>
      <vt:lpstr>«Повышение эффективности деятельности педагога в направлении личностного развития и самореализации детей посредством совершенствования системы мониторинга» </vt:lpstr>
      <vt:lpstr> Ресурсы сетевого взаимодействия </vt:lpstr>
      <vt:lpstr>         ВНУТРЕННИЕ РЕСУРСЫ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87</cp:revision>
  <dcterms:created xsi:type="dcterms:W3CDTF">2021-10-25T13:28:52Z</dcterms:created>
  <dcterms:modified xsi:type="dcterms:W3CDTF">2021-11-12T07:16:30Z</dcterms:modified>
</cp:coreProperties>
</file>